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ags/tag1.xml" ContentType="application/vnd.openxmlformats-officedocument.presentationml.tags+xml"/>
  <Override PartName="/ppt/theme/themeOverride3.xml" ContentType="application/vnd.openxmlformats-officedocument.themeOverride+xml"/>
  <Override PartName="/ppt/tags/tag2.xml" ContentType="application/vnd.openxmlformats-officedocument.presentationml.tags+xml"/>
  <Override PartName="/ppt/theme/themeOverride4.xml" ContentType="application/vnd.openxmlformats-officedocument.themeOverride+xml"/>
  <Override PartName="/ppt/tags/tag3.xml" ContentType="application/vnd.openxmlformats-officedocument.presentationml.tags+xml"/>
  <Override PartName="/ppt/theme/themeOverride5.xml" ContentType="application/vnd.openxmlformats-officedocument.themeOverride+xml"/>
  <Override PartName="/ppt/tags/tag4.xml" ContentType="application/vnd.openxmlformats-officedocument.presentationml.tags+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ags/tag5.xml" ContentType="application/vnd.openxmlformats-officedocument.presentationml.tags+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ags/tag6.xml" ContentType="application/vnd.openxmlformats-officedocument.presentationml.tags+xml"/>
  <Override PartName="/ppt/theme/themeOverride13.xml" ContentType="application/vnd.openxmlformats-officedocument.themeOverride+xml"/>
  <Override PartName="/ppt/tags/tag7.xml" ContentType="application/vnd.openxmlformats-officedocument.presentationml.tags+xml"/>
  <Override PartName="/ppt/theme/themeOverride14.xml" ContentType="application/vnd.openxmlformats-officedocument.themeOverride+xml"/>
  <Override PartName="/ppt/tags/tag8.xml" ContentType="application/vnd.openxmlformats-officedocument.presentationml.tags+xml"/>
  <Override PartName="/ppt/theme/themeOverride15.xml" ContentType="application/vnd.openxmlformats-officedocument.themeOverride+xml"/>
  <Override PartName="/ppt/tags/tag9.xml" ContentType="application/vnd.openxmlformats-officedocument.presentationml.tags+xml"/>
  <Override PartName="/ppt/theme/themeOverride16.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72" r:id="rId2"/>
  </p:sldMasterIdLst>
  <p:notesMasterIdLst>
    <p:notesMasterId r:id="rId21"/>
  </p:notesMasterIdLst>
  <p:handoutMasterIdLst>
    <p:handoutMasterId r:id="rId22"/>
  </p:handoutMasterIdLst>
  <p:sldIdLst>
    <p:sldId id="290" r:id="rId3"/>
    <p:sldId id="258" r:id="rId4"/>
    <p:sldId id="386" r:id="rId5"/>
    <p:sldId id="393" r:id="rId6"/>
    <p:sldId id="425" r:id="rId7"/>
    <p:sldId id="426" r:id="rId8"/>
    <p:sldId id="427" r:id="rId9"/>
    <p:sldId id="428" r:id="rId10"/>
    <p:sldId id="429" r:id="rId11"/>
    <p:sldId id="430" r:id="rId12"/>
    <p:sldId id="431" r:id="rId13"/>
    <p:sldId id="432" r:id="rId14"/>
    <p:sldId id="433" r:id="rId15"/>
    <p:sldId id="434" r:id="rId16"/>
    <p:sldId id="435" r:id="rId17"/>
    <p:sldId id="436" r:id="rId18"/>
    <p:sldId id="437" r:id="rId19"/>
    <p:sldId id="415" r:id="rId20"/>
  </p:sldIdLst>
  <p:sldSz cx="9144000" cy="6858000" type="screen4x3"/>
  <p:notesSz cx="9296400" cy="701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guide id="3" orient="horz" pos="2208">
          <p15:clr>
            <a:srgbClr val="A4A3A4"/>
          </p15:clr>
        </p15:guide>
        <p15:guide id="4" pos="292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5CB5"/>
    <a:srgbClr val="0530BB"/>
    <a:srgbClr val="034ABD"/>
    <a:srgbClr val="130868"/>
    <a:srgbClr val="210DB3"/>
    <a:srgbClr val="106F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63" autoAdjust="0"/>
    <p:restoredTop sz="91826" autoAdjust="0"/>
  </p:normalViewPr>
  <p:slideViewPr>
    <p:cSldViewPr>
      <p:cViewPr varScale="1">
        <p:scale>
          <a:sx n="67" d="100"/>
          <a:sy n="67" d="100"/>
        </p:scale>
        <p:origin x="-1470" y="-108"/>
      </p:cViewPr>
      <p:guideLst>
        <p:guide orient="horz" pos="2160"/>
        <p:guide pos="2880"/>
      </p:guideLst>
    </p:cSldViewPr>
  </p:slideViewPr>
  <p:notesTextViewPr>
    <p:cViewPr>
      <p:scale>
        <a:sx n="100" d="100"/>
        <a:sy n="100" d="100"/>
      </p:scale>
      <p:origin x="0" y="0"/>
    </p:cViewPr>
  </p:notesTextViewPr>
  <p:sorterViewPr>
    <p:cViewPr varScale="1">
      <p:scale>
        <a:sx n="100" d="100"/>
        <a:sy n="100" d="100"/>
      </p:scale>
      <p:origin x="0" y="0"/>
    </p:cViewPr>
  </p:sorterViewPr>
  <p:notesViewPr>
    <p:cSldViewPr>
      <p:cViewPr varScale="1">
        <p:scale>
          <a:sx n="74" d="100"/>
          <a:sy n="74" d="100"/>
        </p:scale>
        <p:origin x="1026" y="60"/>
      </p:cViewPr>
      <p:guideLst>
        <p:guide orient="horz" pos="2880"/>
        <p:guide pos="2160"/>
        <p:guide orient="horz" pos="2208"/>
        <p:guide pos="292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8440" cy="3505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5265809" y="0"/>
            <a:ext cx="4028440" cy="350520"/>
          </a:xfrm>
          <a:prstGeom prst="rect">
            <a:avLst/>
          </a:prstGeom>
        </p:spPr>
        <p:txBody>
          <a:bodyPr vert="horz" lIns="93177" tIns="46589" rIns="93177" bIns="46589" rtlCol="0"/>
          <a:lstStyle>
            <a:lvl1pPr algn="r">
              <a:defRPr sz="1200"/>
            </a:lvl1pPr>
          </a:lstStyle>
          <a:p>
            <a:fld id="{33A2C78E-1418-4D80-911C-2F94FB99BDBC}" type="datetimeFigureOut">
              <a:rPr lang="en-US" smtClean="0"/>
              <a:t>4/28/2020</a:t>
            </a:fld>
            <a:endParaRPr lang="en-US"/>
          </a:p>
        </p:txBody>
      </p:sp>
      <p:sp>
        <p:nvSpPr>
          <p:cNvPr id="4" name="Footer Placeholder 3"/>
          <p:cNvSpPr>
            <a:spLocks noGrp="1"/>
          </p:cNvSpPr>
          <p:nvPr>
            <p:ph type="ftr" sz="quarter" idx="2"/>
          </p:nvPr>
        </p:nvSpPr>
        <p:spPr>
          <a:xfrm>
            <a:off x="0" y="6658664"/>
            <a:ext cx="4028440" cy="350520"/>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5265809" y="6658664"/>
            <a:ext cx="4028440" cy="350520"/>
          </a:xfrm>
          <a:prstGeom prst="rect">
            <a:avLst/>
          </a:prstGeom>
        </p:spPr>
        <p:txBody>
          <a:bodyPr vert="horz" lIns="93177" tIns="46589" rIns="93177" bIns="46589" rtlCol="0" anchor="b"/>
          <a:lstStyle>
            <a:lvl1pPr algn="r">
              <a:defRPr sz="1200"/>
            </a:lvl1pPr>
          </a:lstStyle>
          <a:p>
            <a:fld id="{804ED39F-E263-4FB0-A586-54AF6DEA89A5}" type="slidenum">
              <a:rPr lang="en-US" smtClean="0"/>
              <a:t>‹#›</a:t>
            </a:fld>
            <a:endParaRPr lang="en-US"/>
          </a:p>
        </p:txBody>
      </p:sp>
    </p:spTree>
    <p:extLst>
      <p:ext uri="{BB962C8B-B14F-4D97-AF65-F5344CB8AC3E}">
        <p14:creationId xmlns:p14="http://schemas.microsoft.com/office/powerpoint/2010/main" val="232605007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jpeg>
</file>

<file path=ppt/media/image6.jpe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8440" cy="3505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5265809" y="0"/>
            <a:ext cx="4028440" cy="350520"/>
          </a:xfrm>
          <a:prstGeom prst="rect">
            <a:avLst/>
          </a:prstGeom>
        </p:spPr>
        <p:txBody>
          <a:bodyPr vert="horz" lIns="93177" tIns="46589" rIns="93177" bIns="46589" rtlCol="0"/>
          <a:lstStyle>
            <a:lvl1pPr algn="r">
              <a:defRPr sz="1200"/>
            </a:lvl1pPr>
          </a:lstStyle>
          <a:p>
            <a:fld id="{1479DE93-9629-4701-8E4D-06B6CC932194}" type="datetimeFigureOut">
              <a:rPr lang="en-US" smtClean="0"/>
              <a:t>4/28/2020</a:t>
            </a:fld>
            <a:endParaRPr lang="en-US"/>
          </a:p>
        </p:txBody>
      </p:sp>
      <p:sp>
        <p:nvSpPr>
          <p:cNvPr id="4" name="Slide Image Placeholder 3"/>
          <p:cNvSpPr>
            <a:spLocks noGrp="1" noRot="1" noChangeAspect="1"/>
          </p:cNvSpPr>
          <p:nvPr>
            <p:ph type="sldImg" idx="2"/>
          </p:nvPr>
        </p:nvSpPr>
        <p:spPr>
          <a:xfrm>
            <a:off x="2895600" y="525463"/>
            <a:ext cx="3505200" cy="2628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929640" y="3329940"/>
            <a:ext cx="7437120" cy="31546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658664"/>
            <a:ext cx="4028440" cy="3505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5265809" y="6658664"/>
            <a:ext cx="4028440" cy="350520"/>
          </a:xfrm>
          <a:prstGeom prst="rect">
            <a:avLst/>
          </a:prstGeom>
        </p:spPr>
        <p:txBody>
          <a:bodyPr vert="horz" lIns="93177" tIns="46589" rIns="93177" bIns="46589" rtlCol="0" anchor="b"/>
          <a:lstStyle>
            <a:lvl1pPr algn="r">
              <a:defRPr sz="1200"/>
            </a:lvl1pPr>
          </a:lstStyle>
          <a:p>
            <a:fld id="{BCADB150-CC80-4D38-9C9E-4D16188A4FB3}" type="slidenum">
              <a:rPr lang="en-US" smtClean="0"/>
              <a:t>‹#›</a:t>
            </a:fld>
            <a:endParaRPr lang="en-US"/>
          </a:p>
        </p:txBody>
      </p:sp>
    </p:spTree>
    <p:extLst>
      <p:ext uri="{BB962C8B-B14F-4D97-AF65-F5344CB8AC3E}">
        <p14:creationId xmlns:p14="http://schemas.microsoft.com/office/powerpoint/2010/main" val="4137578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sz="1400" b="1">
                <a:latin typeface="Times New Roman" pitchFamily="18" charset="0"/>
                <a:cs typeface="Times New Roman" pitchFamily="18" charset="0"/>
              </a:defRPr>
            </a:lvl1pPr>
          </a:lstStyle>
          <a:p>
            <a:fld id="{40281FD0-B2DB-4ECA-ADAD-7146D3D1D0F9}" type="datetime1">
              <a:rPr lang="en-US" smtClean="0"/>
              <a:t>4/28/2020</a:t>
            </a:fld>
            <a:endParaRPr lang="en-US" dirty="0"/>
          </a:p>
        </p:txBody>
      </p:sp>
      <p:sp>
        <p:nvSpPr>
          <p:cNvPr id="5" name="Footer Placeholder 4"/>
          <p:cNvSpPr>
            <a:spLocks noGrp="1"/>
          </p:cNvSpPr>
          <p:nvPr>
            <p:ph type="ftr" sz="quarter" idx="11"/>
          </p:nvPr>
        </p:nvSpPr>
        <p:spPr/>
        <p:txBody>
          <a:bodyPr/>
          <a:lstStyle/>
          <a:p>
            <a:r>
              <a:rPr lang="en-US"/>
              <a:t>Memory-Mapped SPM</a:t>
            </a:r>
            <a:endParaRPr lang="en-US" dirty="0"/>
          </a:p>
        </p:txBody>
      </p:sp>
      <p:sp>
        <p:nvSpPr>
          <p:cNvPr id="6" name="Slide Number Placeholder 5"/>
          <p:cNvSpPr>
            <a:spLocks noGrp="1"/>
          </p:cNvSpPr>
          <p:nvPr>
            <p:ph type="sldNum" sz="quarter" idx="12"/>
          </p:nvPr>
        </p:nvSpPr>
        <p:spPr/>
        <p:txBody>
          <a:bodyPr/>
          <a:lstStyle>
            <a:lvl1pPr>
              <a:defRPr sz="1400" b="1">
                <a:latin typeface="Times New Roman" pitchFamily="18" charset="0"/>
                <a:cs typeface="Times New Roman" pitchFamily="18" charset="0"/>
              </a:defRPr>
            </a:lvl1p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CAF6BC-C327-4940-9830-49E66FCBC3F0}"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B595183-C90F-4867-BE66-12679E27E67F}"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5" name="Rounded Rectangle 14"/>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ounded Rectangle 9"/>
          <p:cNvSpPr/>
          <p:nvPr/>
        </p:nvSpPr>
        <p:spPr>
          <a:xfrm>
            <a:off x="418597" y="434162"/>
            <a:ext cx="8306809" cy="3108960"/>
          </a:xfrm>
          <a:prstGeom prst="roundRect">
            <a:avLst>
              <a:gd name="adj" fmla="val 4578"/>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4"/>
          <p:cNvSpPr>
            <a:spLocks noGrp="1"/>
          </p:cNvSpPr>
          <p:nvPr>
            <p:ph type="ctrTitle"/>
          </p:nvPr>
        </p:nvSpPr>
        <p:spPr>
          <a:xfrm>
            <a:off x="722376" y="1820206"/>
            <a:ext cx="7772400" cy="1828800"/>
          </a:xfrm>
        </p:spPr>
        <p:txBody>
          <a:bodyPr lIns="45720" rIns="45720" bIns="45720"/>
          <a:lstStyle>
            <a:lvl1pPr algn="r">
              <a:defRPr sz="4500" b="1">
                <a:solidFill>
                  <a:schemeClr val="accent1">
                    <a:tint val="88000"/>
                    <a:satMod val="150000"/>
                  </a:schemeClr>
                </a:solidFill>
                <a:effectLst>
                  <a:outerShdw blurRad="53975" dist="22860" dir="5400000" algn="tl" rotWithShape="0">
                    <a:srgbClr val="000000">
                      <a:alpha val="55000"/>
                    </a:srgbClr>
                  </a:outerShdw>
                </a:effectLst>
              </a:defRPr>
            </a:lvl1pPr>
            <a:extLst/>
          </a:lstStyle>
          <a:p>
            <a:r>
              <a:rPr kumimoji="0" lang="en-US"/>
              <a:t>Click to edit Master title style</a:t>
            </a:r>
          </a:p>
        </p:txBody>
      </p:sp>
      <p:sp>
        <p:nvSpPr>
          <p:cNvPr id="20" name="Subtitle 19"/>
          <p:cNvSpPr>
            <a:spLocks noGrp="1"/>
          </p:cNvSpPr>
          <p:nvPr>
            <p:ph type="subTitle" idx="1"/>
          </p:nvPr>
        </p:nvSpPr>
        <p:spPr>
          <a:xfrm>
            <a:off x="722376" y="3685032"/>
            <a:ext cx="7772400" cy="914400"/>
          </a:xfrm>
        </p:spPr>
        <p:txBody>
          <a:bodyPr lIns="182880" tIns="0"/>
          <a:lstStyle>
            <a:lvl1pPr marL="36576" indent="0" algn="r">
              <a:spcBef>
                <a:spcPts val="0"/>
              </a:spcBef>
              <a:buNone/>
              <a:defRPr sz="2000">
                <a:solidFill>
                  <a:schemeClr val="bg2">
                    <a:shade val="2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19" name="Date Placeholder 18"/>
          <p:cNvSpPr>
            <a:spLocks noGrp="1"/>
          </p:cNvSpPr>
          <p:nvPr>
            <p:ph type="dt" sz="half" idx="10"/>
          </p:nvPr>
        </p:nvSpPr>
        <p:spPr/>
        <p:txBody>
          <a:bodyPr/>
          <a:lstStyle/>
          <a:p>
            <a:fld id="{F6A59B0B-27CB-4279-84EE-13F34D832C20}" type="datetime1">
              <a:rPr lang="en-US" smtClean="0"/>
              <a:t>4/28/2020</a:t>
            </a:fld>
            <a:endParaRPr lang="en-US" dirty="0"/>
          </a:p>
        </p:txBody>
      </p:sp>
      <p:sp>
        <p:nvSpPr>
          <p:cNvPr id="8" name="Footer Placeholder 7"/>
          <p:cNvSpPr>
            <a:spLocks noGrp="1"/>
          </p:cNvSpPr>
          <p:nvPr>
            <p:ph type="ftr" sz="quarter" idx="11"/>
          </p:nvPr>
        </p:nvSpPr>
        <p:spPr/>
        <p:txBody>
          <a:bodyPr/>
          <a:lstStyle/>
          <a:p>
            <a:r>
              <a:rPr lang="en-US"/>
              <a:t>Memory-Mapped SPM</a:t>
            </a:r>
            <a:endParaRPr lang="en-US" dirty="0"/>
          </a:p>
        </p:txBody>
      </p:sp>
      <p:sp>
        <p:nvSpPr>
          <p:cNvPr id="11" name="Slide Number Placeholder 10"/>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p>
            <a:r>
              <a:rPr kumimoji="0" lang="en-US"/>
              <a:t>Click to edit Master title style</a:t>
            </a:r>
          </a:p>
        </p:txBody>
      </p:sp>
      <p:sp>
        <p:nvSpPr>
          <p:cNvPr id="3" name="Content Placeholder 2"/>
          <p:cNvSpPr>
            <a:spLocks noGrp="1"/>
          </p:cNvSpPr>
          <p:nvPr>
            <p:ph idx="1"/>
          </p:nvPr>
        </p:nvSpPr>
        <p:spPr>
          <a:xfrm>
            <a:off x="502920" y="530352"/>
            <a:ext cx="8183880" cy="41879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87946A9-DE9C-4C0F-8CC5-C706728E934F}"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ounded Rectangle 10"/>
          <p:cNvSpPr/>
          <p:nvPr/>
        </p:nvSpPr>
        <p:spPr>
          <a:xfrm>
            <a:off x="418597" y="434163"/>
            <a:ext cx="8306809" cy="4341329"/>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468344" y="4928616"/>
            <a:ext cx="8183880" cy="676656"/>
          </a:xfrm>
        </p:spPr>
        <p:txBody>
          <a:bodyPr lIns="91440" bIns="0" anchor="b"/>
          <a:lstStyle>
            <a:lvl1pPr algn="l">
              <a:buNone/>
              <a:defRPr sz="3600" b="0" cap="none" baseline="0">
                <a:solidFill>
                  <a:schemeClr val="bg2">
                    <a:shade val="25000"/>
                  </a:schemeClr>
                </a:solidFill>
                <a:effectLst/>
              </a:defRPr>
            </a:lvl1pPr>
            <a:extLst/>
          </a:lstStyle>
          <a:p>
            <a:r>
              <a:rPr kumimoji="0" lang="en-US"/>
              <a:t>Click to edit Master title style</a:t>
            </a:r>
          </a:p>
        </p:txBody>
      </p:sp>
      <p:sp>
        <p:nvSpPr>
          <p:cNvPr id="3" name="Text Placeholder 2"/>
          <p:cNvSpPr>
            <a:spLocks noGrp="1"/>
          </p:cNvSpPr>
          <p:nvPr>
            <p:ph type="body" idx="1"/>
          </p:nvPr>
        </p:nvSpPr>
        <p:spPr>
          <a:xfrm>
            <a:off x="468344" y="5624484"/>
            <a:ext cx="8183880" cy="420624"/>
          </a:xfrm>
        </p:spPr>
        <p:txBody>
          <a:bodyPr lIns="118872" tIns="0" anchor="t"/>
          <a:lstStyle>
            <a:lvl1pPr marL="0" marR="36576" indent="0" algn="l">
              <a:spcBef>
                <a:spcPts val="0"/>
              </a:spcBef>
              <a:spcAft>
                <a:spcPts val="0"/>
              </a:spcAft>
              <a:buNone/>
              <a:defRPr sz="1800" b="0">
                <a:solidFill>
                  <a:schemeClr val="accent1">
                    <a:shade val="50000"/>
                    <a:satMod val="110000"/>
                  </a:schemeClr>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98237A1E-E215-416E-8D25-5F336D5B557C}"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514352"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755360"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B3FD8B5B-8A46-412C-A2D2-8F2B1B2EC62B}" type="datetime1">
              <a:rPr lang="en-US" smtClean="0"/>
              <a:t>4/28/2020</a:t>
            </a:fld>
            <a:endParaRPr lang="en-US"/>
          </a:p>
        </p:txBody>
      </p:sp>
      <p:sp>
        <p:nvSpPr>
          <p:cNvPr id="6" name="Footer Placeholder 5"/>
          <p:cNvSpPr>
            <a:spLocks noGrp="1"/>
          </p:cNvSpPr>
          <p:nvPr>
            <p:ph type="ftr" sz="quarter" idx="11"/>
          </p:nvPr>
        </p:nvSpPr>
        <p:spPr/>
        <p:txBody>
          <a:bodyPr/>
          <a:lstStyle/>
          <a:p>
            <a:r>
              <a:rPr lang="en-US"/>
              <a:t>Memory-Mapped SPM</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nchor="b"/>
          <a:lstStyle>
            <a:lvl1pPr>
              <a:defRPr b="1"/>
            </a:lvl1pPr>
            <a:extLst/>
          </a:lstStyle>
          <a:p>
            <a:r>
              <a:rPr kumimoji="0" lang="en-US"/>
              <a:t>Click to edit Master title style</a:t>
            </a:r>
          </a:p>
        </p:txBody>
      </p:sp>
      <p:sp>
        <p:nvSpPr>
          <p:cNvPr id="3" name="Text Placeholder 2"/>
          <p:cNvSpPr>
            <a:spLocks noGrp="1"/>
          </p:cNvSpPr>
          <p:nvPr>
            <p:ph type="body" idx="1"/>
          </p:nvPr>
        </p:nvSpPr>
        <p:spPr>
          <a:xfrm>
            <a:off x="607224" y="579438"/>
            <a:ext cx="3931920" cy="792162"/>
          </a:xfrm>
        </p:spPr>
        <p:txBody>
          <a:bodyPr lIns="146304"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52169" y="579438"/>
            <a:ext cx="3931920" cy="792162"/>
          </a:xfrm>
        </p:spPr>
        <p:txBody>
          <a:bodyPr lIns="137160"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7224"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52169"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3D72D1A0-E9CE-4C54-8D41-8DBB9F509117}" type="datetime1">
              <a:rPr lang="en-US" smtClean="0"/>
              <a:t>4/28/2020</a:t>
            </a:fld>
            <a:endParaRPr lang="en-US"/>
          </a:p>
        </p:txBody>
      </p:sp>
      <p:sp>
        <p:nvSpPr>
          <p:cNvPr id="8" name="Footer Placeholder 7"/>
          <p:cNvSpPr>
            <a:spLocks noGrp="1"/>
          </p:cNvSpPr>
          <p:nvPr>
            <p:ph type="ftr" sz="quarter" idx="11"/>
          </p:nvPr>
        </p:nvSpPr>
        <p:spPr/>
        <p:txBody>
          <a:bodyPr/>
          <a:lstStyle/>
          <a:p>
            <a:r>
              <a:rPr lang="en-US"/>
              <a:t>Memory-Mapped SPM</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5384E1B4-9FAF-4C2A-A5AC-8C7F175CBD59}" type="datetime1">
              <a:rPr lang="en-US" smtClean="0"/>
              <a:t>4/28/2020</a:t>
            </a:fld>
            <a:endParaRPr lang="en-US"/>
          </a:p>
        </p:txBody>
      </p:sp>
      <p:sp>
        <p:nvSpPr>
          <p:cNvPr id="4" name="Footer Placeholder 3"/>
          <p:cNvSpPr>
            <a:spLocks noGrp="1"/>
          </p:cNvSpPr>
          <p:nvPr>
            <p:ph type="ftr" sz="quarter" idx="11"/>
          </p:nvPr>
        </p:nvSpPr>
        <p:spPr/>
        <p:txBody>
          <a:bodyPr/>
          <a:lstStyle/>
          <a:p>
            <a:r>
              <a:rPr lang="en-US"/>
              <a:t>Memory-Mapped SPM</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Rounded Rectangle 6"/>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E2306DEF-8BC5-4D1A-A84F-BC32AA802BDD}" type="datetime1">
              <a:rPr lang="en-US" smtClean="0"/>
              <a:t>4/28/2020</a:t>
            </a:fld>
            <a:endParaRPr lang="en-US"/>
          </a:p>
        </p:txBody>
      </p:sp>
      <p:sp>
        <p:nvSpPr>
          <p:cNvPr id="3" name="Footer Placeholder 2"/>
          <p:cNvSpPr>
            <a:spLocks noGrp="1"/>
          </p:cNvSpPr>
          <p:nvPr>
            <p:ph type="ftr" sz="quarter" idx="11"/>
          </p:nvPr>
        </p:nvSpPr>
        <p:spPr/>
        <p:txBody>
          <a:bodyPr/>
          <a:lstStyle/>
          <a:p>
            <a:r>
              <a:rPr lang="en-US"/>
              <a:t>Memory-Mapped SPM</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38784" y="533400"/>
            <a:ext cx="2971800" cy="914400"/>
          </a:xfrm>
        </p:spPr>
        <p:txBody>
          <a:bodyPr anchor="b"/>
          <a:lstStyle>
            <a:lvl1pPr algn="l">
              <a:buNone/>
              <a:defRPr sz="2200" b="1">
                <a:solidFill>
                  <a:schemeClr val="accent1"/>
                </a:solidFill>
              </a:defRPr>
            </a:lvl1pPr>
            <a:extLst/>
          </a:lstStyle>
          <a:p>
            <a:r>
              <a:rPr kumimoji="0" lang="en-US"/>
              <a:t>Click to edit Master title style</a:t>
            </a:r>
          </a:p>
        </p:txBody>
      </p:sp>
      <p:sp>
        <p:nvSpPr>
          <p:cNvPr id="3" name="Text Placeholder 2"/>
          <p:cNvSpPr>
            <a:spLocks noGrp="1"/>
          </p:cNvSpPr>
          <p:nvPr>
            <p:ph type="body" idx="2"/>
          </p:nvPr>
        </p:nvSpPr>
        <p:spPr>
          <a:xfrm>
            <a:off x="5538847" y="1447803"/>
            <a:ext cx="2971800" cy="4206112"/>
          </a:xfrm>
        </p:spPr>
        <p:txBody>
          <a:bodyPr lIns="91440"/>
          <a:lstStyle>
            <a:lvl1pPr marL="18288" marR="18288" indent="0">
              <a:spcBef>
                <a:spcPts val="0"/>
              </a:spcBef>
              <a:buNone/>
              <a:defRPr sz="1400">
                <a:solidFill>
                  <a:schemeClr val="tx1"/>
                </a:solidFill>
              </a:defRPr>
            </a:lvl1pPr>
            <a:lvl2pPr>
              <a:buNone/>
              <a:defRPr sz="1200">
                <a:solidFill>
                  <a:schemeClr val="tx1"/>
                </a:solidFill>
              </a:defRPr>
            </a:lvl2pPr>
            <a:lvl3pPr>
              <a:buNone/>
              <a:defRPr sz="1000">
                <a:solidFill>
                  <a:schemeClr val="tx1"/>
                </a:solidFill>
              </a:defRPr>
            </a:lvl3pPr>
            <a:lvl4pPr>
              <a:buNone/>
              <a:defRPr sz="900">
                <a:solidFill>
                  <a:schemeClr val="tx1"/>
                </a:solidFill>
              </a:defRPr>
            </a:lvl4pPr>
            <a:lvl5pPr>
              <a:buNone/>
              <a:defRPr sz="900">
                <a:solidFill>
                  <a:schemeClr val="tx1"/>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1"/>
          </p:nvPr>
        </p:nvSpPr>
        <p:spPr>
          <a:xfrm>
            <a:off x="761374" y="930145"/>
            <a:ext cx="4626159" cy="4724402"/>
          </a:xfrm>
        </p:spPr>
        <p:txBody>
          <a:bodyPr/>
          <a:lstStyle>
            <a:lvl1pPr>
              <a:defRPr sz="2800">
                <a:solidFill>
                  <a:schemeClr val="tx1"/>
                </a:solidFill>
              </a:defRPr>
            </a:lvl1pPr>
            <a:lvl2pPr>
              <a:defRPr sz="26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buNone/>
              <a:defRPr/>
            </a:lvl6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28B8A3B-8A96-493A-9055-E95E174A1B57}" type="datetime1">
              <a:rPr lang="en-US" smtClean="0"/>
              <a:t>4/28/2020</a:t>
            </a:fld>
            <a:endParaRPr lang="en-US"/>
          </a:p>
        </p:txBody>
      </p:sp>
      <p:sp>
        <p:nvSpPr>
          <p:cNvPr id="6" name="Footer Placeholder 5"/>
          <p:cNvSpPr>
            <a:spLocks noGrp="1"/>
          </p:cNvSpPr>
          <p:nvPr>
            <p:ph type="ftr" sz="quarter" idx="11"/>
          </p:nvPr>
        </p:nvSpPr>
        <p:spPr/>
        <p:txBody>
          <a:bodyPr/>
          <a:lstStyle/>
          <a:p>
            <a:r>
              <a:rPr lang="en-US"/>
              <a:t>Memory-Mapped SPM</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a:bodyPr>
          <a:lstStyle>
            <a:lvl1pPr algn="l">
              <a:defRPr sz="3600" b="1">
                <a:latin typeface="Times New Roman" pitchFamily="18" charset="0"/>
                <a:cs typeface="Times New Roman" pitchFamily="18" charset="0"/>
              </a:defRPr>
            </a:lvl1pPr>
          </a:lstStyle>
          <a:p>
            <a:r>
              <a:rPr lang="en-US"/>
              <a:t>Click to edit Master title style</a:t>
            </a:r>
          </a:p>
        </p:txBody>
      </p:sp>
      <p:sp>
        <p:nvSpPr>
          <p:cNvPr id="3" name="Content Placeholder 2"/>
          <p:cNvSpPr>
            <a:spLocks noGrp="1"/>
          </p:cNvSpPr>
          <p:nvPr>
            <p:ph idx="1"/>
          </p:nvPr>
        </p:nvSpPr>
        <p:spPr>
          <a:xfrm>
            <a:off x="457200" y="1143001"/>
            <a:ext cx="8229600" cy="4525963"/>
          </a:xfrm>
        </p:spPr>
        <p:txBody>
          <a:bodyPr/>
          <a:lstStyle>
            <a:lvl1pPr>
              <a:defRPr>
                <a:latin typeface="Times New Roman" pitchFamily="18" charset="0"/>
                <a:cs typeface="Times New Roman" pitchFamily="18" charset="0"/>
              </a:defRPr>
            </a:lvl1pPr>
            <a:lvl2pPr>
              <a:defRPr>
                <a:latin typeface="Times New Roman" pitchFamily="18" charset="0"/>
                <a:cs typeface="Times New Roman" pitchFamily="18" charset="0"/>
              </a:defRPr>
            </a:lvl2pPr>
            <a:lvl3pPr>
              <a:defRPr>
                <a:latin typeface="Times New Roman" pitchFamily="18" charset="0"/>
                <a:cs typeface="Times New Roman" pitchFamily="18" charset="0"/>
              </a:defRPr>
            </a:lvl3pPr>
            <a:lvl4pPr>
              <a:defRPr>
                <a:latin typeface="Times New Roman" pitchFamily="18" charset="0"/>
                <a:cs typeface="Times New Roman" pitchFamily="18" charset="0"/>
              </a:defRPr>
            </a:lvl4pPr>
            <a:lvl5pPr>
              <a:defRPr>
                <a:latin typeface="Times New Roman" pitchFamily="18" charset="0"/>
                <a:cs typeface="Times New Roman"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1181100" y="6406402"/>
            <a:ext cx="6781800" cy="365125"/>
          </a:xfrm>
        </p:spPr>
        <p:txBody>
          <a:bodyPr/>
          <a:lstStyle>
            <a:lvl1pPr>
              <a:defRPr>
                <a:solidFill>
                  <a:schemeClr val="tx1"/>
                </a:solidFill>
                <a:latin typeface="Times New Roman" pitchFamily="18" charset="0"/>
                <a:cs typeface="Times New Roman" pitchFamily="18" charset="0"/>
              </a:defRPr>
            </a:lvl1pPr>
          </a:lstStyle>
          <a:p>
            <a:pPr rtl="1"/>
            <a:r>
              <a:rPr lang="en-US" dirty="0">
                <a:cs typeface="B Titr" panose="00000700000000000000" pitchFamily="2" charset="-78"/>
              </a:rPr>
              <a:t>Microprocessors and Assembly Language, Spring 2020, AUT, Tehran, Iran </a:t>
            </a:r>
            <a:endParaRPr lang="en-US" sz="1100" dirty="0">
              <a:cs typeface="B Titr" panose="00000700000000000000" pitchFamily="2" charset="-78"/>
            </a:endParaRPr>
          </a:p>
        </p:txBody>
      </p:sp>
      <p:sp>
        <p:nvSpPr>
          <p:cNvPr id="6" name="Slide Number Placeholder 5"/>
          <p:cNvSpPr>
            <a:spLocks noGrp="1"/>
          </p:cNvSpPr>
          <p:nvPr>
            <p:ph type="sldNum" sz="quarter" idx="12"/>
          </p:nvPr>
        </p:nvSpPr>
        <p:spPr>
          <a:xfrm>
            <a:off x="292100" y="6419101"/>
            <a:ext cx="543128" cy="365125"/>
          </a:xfrm>
        </p:spPr>
        <p:txBody>
          <a:bodyPr lIns="0" tIns="0" rIns="0" bIns="0"/>
          <a:lstStyle>
            <a:lvl1pPr algn="ctr" rtl="0">
              <a:defRPr sz="1400" b="1" baseline="0">
                <a:solidFill>
                  <a:schemeClr val="tx1"/>
                </a:solidFill>
                <a:latin typeface="+mn-lt"/>
                <a:cs typeface="الشهيد محمد الدره" pitchFamily="2" charset="-78"/>
              </a:defRPr>
            </a:lvl1pPr>
          </a:lstStyle>
          <a:p>
            <a:pPr rtl="1"/>
            <a:fld id="{E9D5068C-74C1-4D4E-ACBE-89391498AE93}" type="slidenum">
              <a:rPr lang="en-US" smtClean="0"/>
              <a:pPr rtl="1"/>
              <a:t>‹#›</a:t>
            </a:fld>
            <a:endParaRPr lang="en-US" dirty="0">
              <a:cs typeface="B Nazanin" panose="00000400000000000000" pitchFamily="2" charset="-78"/>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ound Single Corner Rectangle 10"/>
          <p:cNvSpPr/>
          <p:nvPr/>
        </p:nvSpPr>
        <p:spPr>
          <a:xfrm>
            <a:off x="6400800" y="434162"/>
            <a:ext cx="2324605" cy="4343400"/>
          </a:xfrm>
          <a:prstGeom prst="round1Rect">
            <a:avLst>
              <a:gd name="adj" fmla="val 2748"/>
            </a:avLst>
          </a:prstGeom>
          <a:solidFill>
            <a:srgbClr val="1C1C1C"/>
          </a:soli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457200" y="5012056"/>
            <a:ext cx="8229600" cy="1051560"/>
          </a:xfrm>
        </p:spPr>
        <p:txBody>
          <a:bodyPr anchor="t"/>
          <a:lstStyle>
            <a:lvl1pPr algn="l">
              <a:buNone/>
              <a:defRPr sz="3600" b="0">
                <a:solidFill>
                  <a:schemeClr val="bg2">
                    <a:shade val="25000"/>
                  </a:schemeClr>
                </a:solidFill>
                <a:effectLst/>
              </a:defRPr>
            </a:lvl1pPr>
            <a:extLst/>
          </a:lstStyle>
          <a:p>
            <a:r>
              <a:rPr kumimoji="0" lang="en-US"/>
              <a:t>Click to edit Master title style</a:t>
            </a:r>
          </a:p>
        </p:txBody>
      </p:sp>
      <p:sp>
        <p:nvSpPr>
          <p:cNvPr id="4" name="Text Placeholder 3"/>
          <p:cNvSpPr>
            <a:spLocks noGrp="1"/>
          </p:cNvSpPr>
          <p:nvPr>
            <p:ph type="body" sz="half" idx="2"/>
          </p:nvPr>
        </p:nvSpPr>
        <p:spPr bwMode="grayWhite">
          <a:xfrm>
            <a:off x="6462712" y="533401"/>
            <a:ext cx="2240280" cy="4211480"/>
          </a:xfrm>
        </p:spPr>
        <p:txBody>
          <a:bodyPr lIns="91440"/>
          <a:lstStyle>
            <a:lvl1pPr marL="45720" indent="0" algn="l">
              <a:spcBef>
                <a:spcPts val="0"/>
              </a:spcBef>
              <a:buNone/>
              <a:defRPr sz="1400">
                <a:solidFill>
                  <a:srgbClr val="FFFFFF"/>
                </a:solidFill>
              </a:defRPr>
            </a:lvl1pPr>
            <a:lvl2pPr>
              <a:defRPr sz="1200">
                <a:solidFill>
                  <a:srgbClr val="FFFFFF"/>
                </a:solidFill>
              </a:defRPr>
            </a:lvl2pPr>
            <a:lvl3pPr>
              <a:defRPr sz="1000">
                <a:solidFill>
                  <a:srgbClr val="FFFFFF"/>
                </a:solidFill>
              </a:defRPr>
            </a:lvl3pPr>
            <a:lvl4pPr>
              <a:defRPr sz="900">
                <a:solidFill>
                  <a:srgbClr val="FFFFFF"/>
                </a:solidFill>
              </a:defRPr>
            </a:lvl4pPr>
            <a:lvl5pPr>
              <a:defRPr sz="900">
                <a:solidFill>
                  <a:srgbClr val="FFFFFF"/>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793F6010-06C4-4772-A873-F0169484628B}" type="datetime1">
              <a:rPr lang="en-US" smtClean="0"/>
              <a:t>4/28/2020</a:t>
            </a:fld>
            <a:endParaRPr lang="en-US"/>
          </a:p>
        </p:txBody>
      </p:sp>
      <p:sp>
        <p:nvSpPr>
          <p:cNvPr id="6" name="Footer Placeholder 5"/>
          <p:cNvSpPr>
            <a:spLocks noGrp="1"/>
          </p:cNvSpPr>
          <p:nvPr>
            <p:ph type="ftr" sz="quarter" idx="11"/>
          </p:nvPr>
        </p:nvSpPr>
        <p:spPr/>
        <p:txBody>
          <a:bodyPr/>
          <a:lstStyle/>
          <a:p>
            <a:r>
              <a:rPr lang="en-US"/>
              <a:t>Memory-Mapped SPM</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3" name="Picture Placeholder 2"/>
          <p:cNvSpPr>
            <a:spLocks noGrp="1"/>
          </p:cNvSpPr>
          <p:nvPr>
            <p:ph type="pic" idx="1"/>
          </p:nvPr>
        </p:nvSpPr>
        <p:spPr>
          <a:xfrm>
            <a:off x="421480" y="435768"/>
            <a:ext cx="5925312" cy="4343400"/>
          </a:xfrm>
          <a:prstGeom prst="snipRoundRect">
            <a:avLst>
              <a:gd name="adj1" fmla="val 1040"/>
              <a:gd name="adj2" fmla="val 0"/>
            </a:avLst>
          </a:prstGeom>
          <a:solidFill>
            <a:schemeClr val="bg2">
              <a:shade val="10000"/>
            </a:schemeClr>
          </a:solidFill>
        </p:spPr>
        <p:txBody>
          <a:bodyPr/>
          <a:lstStyle>
            <a:lvl1pPr marL="0" indent="0">
              <a:buNone/>
              <a:defRPr sz="3200"/>
            </a:lvl1pPr>
            <a:extLst/>
          </a:lstStyle>
          <a:p>
            <a:r>
              <a:rPr kumimoji="0" lang="en-US"/>
              <a:t>Click icon to add picture</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p>
            <a:r>
              <a:rPr kumimoji="0" lang="en-US"/>
              <a:t>Click to edit Master title style</a:t>
            </a:r>
          </a:p>
        </p:txBody>
      </p:sp>
      <p:sp>
        <p:nvSpPr>
          <p:cNvPr id="3" name="Vertical Text Placeholder 2"/>
          <p:cNvSpPr>
            <a:spLocks noGrp="1"/>
          </p:cNvSpPr>
          <p:nvPr>
            <p:ph type="body" orient="vert" idx="1"/>
          </p:nvPr>
        </p:nvSpPr>
        <p:spPr>
          <a:xfrm>
            <a:off x="502920" y="530352"/>
            <a:ext cx="8183880" cy="4187952"/>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9D38C875-1C6F-4BBA-A49D-A655DE5157F6}"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33405"/>
            <a:ext cx="1981200" cy="5257799"/>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533400" y="533403"/>
            <a:ext cx="5943600" cy="525780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5A7C28B-237A-4A16-A330-F744D93506D6}"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4"/>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45E2AE1-CBD5-460D-A0C9-6147C2D4C470}"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1"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1"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2CFB3A9-0A90-4E79-85FA-03828B308331}" type="datetime1">
              <a:rPr lang="en-US" smtClean="0"/>
              <a:t>4/28/2020</a:t>
            </a:fld>
            <a:endParaRPr lang="en-US"/>
          </a:p>
        </p:txBody>
      </p:sp>
      <p:sp>
        <p:nvSpPr>
          <p:cNvPr id="8" name="Footer Placeholder 7"/>
          <p:cNvSpPr>
            <a:spLocks noGrp="1"/>
          </p:cNvSpPr>
          <p:nvPr>
            <p:ph type="ftr" sz="quarter" idx="11"/>
          </p:nvPr>
        </p:nvSpPr>
        <p:spPr/>
        <p:txBody>
          <a:bodyPr/>
          <a:lstStyle/>
          <a:p>
            <a:r>
              <a:rPr lang="en-US"/>
              <a:t>Memory-Mapped SPM</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A5B4FA-0F9A-436F-AA41-B89FAC163798}" type="datetime1">
              <a:rPr lang="en-US" smtClean="0"/>
              <a:t>4/28/2020</a:t>
            </a:fld>
            <a:endParaRPr lang="en-US"/>
          </a:p>
        </p:txBody>
      </p:sp>
      <p:sp>
        <p:nvSpPr>
          <p:cNvPr id="4" name="Footer Placeholder 3"/>
          <p:cNvSpPr>
            <a:spLocks noGrp="1"/>
          </p:cNvSpPr>
          <p:nvPr>
            <p:ph type="ftr" sz="quarter" idx="11"/>
          </p:nvPr>
        </p:nvSpPr>
        <p:spPr/>
        <p:txBody>
          <a:bodyPr/>
          <a:lstStyle/>
          <a:p>
            <a:r>
              <a:rPr lang="en-US"/>
              <a:t>Memory-Mapped SPM</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1C8B55-203E-4F94-AE03-50CFB6BD790A}" type="datetime1">
              <a:rPr lang="en-US" smtClean="0"/>
              <a:t>4/28/2020</a:t>
            </a:fld>
            <a:endParaRPr lang="en-US"/>
          </a:p>
        </p:txBody>
      </p:sp>
      <p:sp>
        <p:nvSpPr>
          <p:cNvPr id="3" name="Footer Placeholder 2"/>
          <p:cNvSpPr>
            <a:spLocks noGrp="1"/>
          </p:cNvSpPr>
          <p:nvPr>
            <p:ph type="ftr" sz="quarter" idx="11"/>
          </p:nvPr>
        </p:nvSpPr>
        <p:spPr/>
        <p:txBody>
          <a:bodyPr/>
          <a:lstStyle/>
          <a:p>
            <a:r>
              <a:rPr lang="en-US"/>
              <a:t>Memory-Mapped SPM</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1"/>
            <a:ext cx="51117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1"/>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7536A8-DE7E-4A16-B194-971EA3CF9026}" type="datetime1">
              <a:rPr lang="en-US" smtClean="0"/>
              <a:t>4/28/2020</a:t>
            </a:fld>
            <a:endParaRPr lang="en-US"/>
          </a:p>
        </p:txBody>
      </p:sp>
      <p:sp>
        <p:nvSpPr>
          <p:cNvPr id="6" name="Footer Placeholder 5"/>
          <p:cNvSpPr>
            <a:spLocks noGrp="1"/>
          </p:cNvSpPr>
          <p:nvPr>
            <p:ph type="ftr" sz="quarter" idx="11"/>
          </p:nvPr>
        </p:nvSpPr>
        <p:spPr/>
        <p:txBody>
          <a:bodyPr/>
          <a:lstStyle/>
          <a:p>
            <a:r>
              <a:rPr lang="en-US"/>
              <a:t>Memory-Mapped SPM</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9"/>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C96671-0698-4B48-8CC8-45A9BDA6F14F}" type="datetime1">
              <a:rPr lang="en-US" smtClean="0"/>
              <a:t>4/28/2020</a:t>
            </a:fld>
            <a:endParaRPr lang="en-US"/>
          </a:p>
        </p:txBody>
      </p:sp>
      <p:sp>
        <p:nvSpPr>
          <p:cNvPr id="6" name="Footer Placeholder 5"/>
          <p:cNvSpPr>
            <a:spLocks noGrp="1"/>
          </p:cNvSpPr>
          <p:nvPr>
            <p:ph type="ftr" sz="quarter" idx="11"/>
          </p:nvPr>
        </p:nvSpPr>
        <p:spPr/>
        <p:txBody>
          <a:bodyPr/>
          <a:lstStyle/>
          <a:p>
            <a:r>
              <a:rPr lang="en-US"/>
              <a:t>Memory-Mapped SPM</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FAABE3-8527-4979-BA7D-5506EF11427A}" type="datetime1">
              <a:rPr lang="en-US" smtClean="0"/>
              <a:t>4/28/2020</a:t>
            </a:fld>
            <a:endParaRPr lang="en-US"/>
          </a:p>
        </p:txBody>
      </p:sp>
      <p:sp>
        <p:nvSpPr>
          <p:cNvPr id="5" name="Footer Placeholder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Memory-Mapped SPM</a:t>
            </a:r>
          </a:p>
        </p:txBody>
      </p:sp>
      <p:sp>
        <p:nvSpPr>
          <p:cNvPr id="6" name="Slide Number Placeholder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7" name="Rounded Rectangle 6"/>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ounded Rectangle 8"/>
          <p:cNvSpPr/>
          <p:nvPr/>
        </p:nvSpPr>
        <p:spPr>
          <a:xfrm>
            <a:off x="418597" y="434162"/>
            <a:ext cx="8306809" cy="5486400"/>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Title Placeholder 12"/>
          <p:cNvSpPr>
            <a:spLocks noGrp="1"/>
          </p:cNvSpPr>
          <p:nvPr>
            <p:ph type="title"/>
          </p:nvPr>
        </p:nvSpPr>
        <p:spPr>
          <a:xfrm>
            <a:off x="502920" y="4985590"/>
            <a:ext cx="8183880" cy="1051560"/>
          </a:xfrm>
          <a:prstGeom prst="rect">
            <a:avLst/>
          </a:prstGeom>
        </p:spPr>
        <p:txBody>
          <a:bodyPr vert="horz" anchor="b">
            <a:normAutofit/>
          </a:bodyPr>
          <a:lstStyle/>
          <a:p>
            <a:r>
              <a:rPr kumimoji="0" lang="en-US"/>
              <a:t>Click to edit Master title style</a:t>
            </a:r>
          </a:p>
        </p:txBody>
      </p:sp>
      <p:sp>
        <p:nvSpPr>
          <p:cNvPr id="4" name="Text Placeholder 3"/>
          <p:cNvSpPr>
            <a:spLocks noGrp="1"/>
          </p:cNvSpPr>
          <p:nvPr>
            <p:ph type="body" idx="1"/>
          </p:nvPr>
        </p:nvSpPr>
        <p:spPr>
          <a:xfrm>
            <a:off x="502920" y="530352"/>
            <a:ext cx="8183880" cy="4187952"/>
          </a:xfrm>
          <a:prstGeom prst="rect">
            <a:avLst/>
          </a:prstGeom>
        </p:spPr>
        <p:txBody>
          <a:bodyPr vert="horz" lIns="182880" tIns="91440">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5" name="Date Placeholder 24"/>
          <p:cNvSpPr>
            <a:spLocks noGrp="1"/>
          </p:cNvSpPr>
          <p:nvPr>
            <p:ph type="dt" sz="half" idx="2"/>
          </p:nvPr>
        </p:nvSpPr>
        <p:spPr>
          <a:xfrm>
            <a:off x="3776328" y="6111876"/>
            <a:ext cx="22860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A27B6C89-3F9A-4856-B9C8-0FA30DF0136D}" type="datetime1">
              <a:rPr lang="en-US" smtClean="0"/>
              <a:t>4/28/2020</a:t>
            </a:fld>
            <a:endParaRPr lang="en-US"/>
          </a:p>
        </p:txBody>
      </p:sp>
      <p:sp>
        <p:nvSpPr>
          <p:cNvPr id="18" name="Footer Placeholder 17"/>
          <p:cNvSpPr>
            <a:spLocks noGrp="1"/>
          </p:cNvSpPr>
          <p:nvPr>
            <p:ph type="ftr" sz="quarter" idx="3"/>
          </p:nvPr>
        </p:nvSpPr>
        <p:spPr>
          <a:xfrm>
            <a:off x="6062328" y="6111876"/>
            <a:ext cx="2286000" cy="365125"/>
          </a:xfrm>
          <a:prstGeom prst="rect">
            <a:avLst/>
          </a:prstGeom>
        </p:spPr>
        <p:txBody>
          <a:bodyPr vert="horz" anchor="b"/>
          <a:lstStyle>
            <a:lvl1pPr algn="l" eaLnBrk="1" latinLnBrk="0" hangingPunct="1">
              <a:defRPr kumimoji="0" sz="1000">
                <a:solidFill>
                  <a:schemeClr val="bg2">
                    <a:shade val="50000"/>
                  </a:schemeClr>
                </a:solidFill>
              </a:defRPr>
            </a:lvl1pPr>
            <a:extLst/>
          </a:lstStyle>
          <a:p>
            <a:r>
              <a:rPr lang="en-US"/>
              <a:t>Memory-Mapped SPM</a:t>
            </a:r>
          </a:p>
        </p:txBody>
      </p:sp>
      <p:sp>
        <p:nvSpPr>
          <p:cNvPr id="5" name="Slide Number Placeholder 4"/>
          <p:cNvSpPr>
            <a:spLocks noGrp="1"/>
          </p:cNvSpPr>
          <p:nvPr>
            <p:ph type="sldNum" sz="quarter" idx="4"/>
          </p:nvPr>
        </p:nvSpPr>
        <p:spPr>
          <a:xfrm>
            <a:off x="8348328" y="6111876"/>
            <a:ext cx="4572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rtl="0" eaLnBrk="1" latinLnBrk="0" hangingPunct="1">
        <a:spcBef>
          <a:spcPct val="0"/>
        </a:spcBef>
        <a:buNone/>
        <a:defRPr kumimoji="0" sz="3600" b="1" kern="1200">
          <a:solidFill>
            <a:schemeClr val="accent1">
              <a:tint val="88000"/>
              <a:satMod val="150000"/>
            </a:schemeClr>
          </a:solidFill>
          <a:effectLst>
            <a:outerShdw blurRad="53975" dist="22860" dir="5400000" algn="tl" rotWithShape="0">
              <a:srgbClr val="000000">
                <a:alpha val="55000"/>
              </a:srgbClr>
            </a:outerShdw>
          </a:effectLst>
          <a:latin typeface="+mj-lt"/>
          <a:ea typeface="+mj-ea"/>
          <a:cs typeface="+mj-cs"/>
        </a:defRPr>
      </a:lvl1pPr>
      <a:extLst/>
    </p:titleStyle>
    <p:bodyStyle>
      <a:lvl1pPr marL="265176" indent="-265176" algn="l" rtl="0" eaLnBrk="1" latinLnBrk="0" hangingPunct="1">
        <a:spcBef>
          <a:spcPts val="250"/>
        </a:spcBef>
        <a:buClr>
          <a:schemeClr val="accent1"/>
        </a:buClr>
        <a:buSzPct val="80000"/>
        <a:buFont typeface="Wingdings 2"/>
        <a:buChar char=""/>
        <a:defRPr kumimoji="0" sz="2800" kern="1200">
          <a:solidFill>
            <a:schemeClr val="tx1"/>
          </a:solidFill>
          <a:effectLst/>
          <a:latin typeface="+mn-lt"/>
          <a:ea typeface="+mn-ea"/>
          <a:cs typeface="+mn-cs"/>
        </a:defRPr>
      </a:lvl1pPr>
      <a:lvl2pPr marL="548640" indent="-201168" algn="l" rtl="0" eaLnBrk="1" latinLnBrk="0" hangingPunct="1">
        <a:spcBef>
          <a:spcPts val="250"/>
        </a:spcBef>
        <a:buClr>
          <a:schemeClr val="accent1"/>
        </a:buClr>
        <a:buSzPct val="100000"/>
        <a:buFont typeface="Verdana"/>
        <a:buChar char="◦"/>
        <a:defRPr kumimoji="0" sz="2400" kern="1200">
          <a:solidFill>
            <a:schemeClr val="tx1"/>
          </a:solidFill>
          <a:latin typeface="+mn-lt"/>
          <a:ea typeface="+mn-ea"/>
          <a:cs typeface="+mn-cs"/>
        </a:defRPr>
      </a:lvl2pPr>
      <a:lvl3pPr marL="786384" indent="-182880" algn="l" rtl="0" eaLnBrk="1" latinLnBrk="0" hangingPunct="1">
        <a:spcBef>
          <a:spcPts val="250"/>
        </a:spcBef>
        <a:buClr>
          <a:schemeClr val="accent2">
            <a:tint val="85000"/>
            <a:satMod val="285000"/>
          </a:schemeClr>
        </a:buClr>
        <a:buSzPct val="100000"/>
        <a:buFont typeface="Wingdings 2"/>
        <a:buChar char=""/>
        <a:defRPr kumimoji="0" sz="2200" kern="1200">
          <a:solidFill>
            <a:schemeClr val="tx1"/>
          </a:solidFill>
          <a:latin typeface="+mn-lt"/>
          <a:ea typeface="+mn-ea"/>
          <a:cs typeface="+mn-cs"/>
        </a:defRPr>
      </a:lvl3pPr>
      <a:lvl4pPr marL="1024128" indent="-182880" algn="l" rtl="0" eaLnBrk="1" latinLnBrk="0" hangingPunct="1">
        <a:spcBef>
          <a:spcPts val="230"/>
        </a:spcBef>
        <a:buClr>
          <a:schemeClr val="accent2">
            <a:tint val="85000"/>
            <a:satMod val="285000"/>
          </a:schemeClr>
        </a:buClr>
        <a:buSzPct val="112000"/>
        <a:buFont typeface="Verdana"/>
        <a:buChar char="◦"/>
        <a:defRPr kumimoji="0" sz="1900" kern="1200">
          <a:solidFill>
            <a:schemeClr val="tx1"/>
          </a:solidFill>
          <a:latin typeface="+mn-lt"/>
          <a:ea typeface="+mn-ea"/>
          <a:cs typeface="+mn-cs"/>
        </a:defRPr>
      </a:lvl4pPr>
      <a:lvl5pPr marL="1280160" indent="-182880" algn="l" rtl="0" eaLnBrk="1" latinLnBrk="0" hangingPunct="1">
        <a:spcBef>
          <a:spcPts val="250"/>
        </a:spcBef>
        <a:buClr>
          <a:schemeClr val="accent3">
            <a:tint val="85000"/>
            <a:satMod val="275000"/>
          </a:schemeClr>
        </a:buClr>
        <a:buSzPct val="100000"/>
        <a:buFont typeface="Wingdings 2"/>
        <a:buChar char=""/>
        <a:defRPr kumimoji="0" sz="1800" kern="1200">
          <a:solidFill>
            <a:schemeClr val="tx1"/>
          </a:solidFill>
          <a:latin typeface="+mn-lt"/>
          <a:ea typeface="+mn-ea"/>
          <a:cs typeface="+mn-cs"/>
        </a:defRPr>
      </a:lvl5pPr>
      <a:lvl6pPr marL="1490472" indent="-182880" algn="l" rtl="0" eaLnBrk="1" latinLnBrk="0" hangingPunct="1">
        <a:spcBef>
          <a:spcPts val="250"/>
        </a:spcBef>
        <a:buClr>
          <a:schemeClr val="accent3">
            <a:tint val="85000"/>
            <a:satMod val="275000"/>
          </a:schemeClr>
        </a:buClr>
        <a:buSzPct val="100000"/>
        <a:buFont typeface="Verdana"/>
        <a:buChar char="◦"/>
        <a:defRPr kumimoji="0" sz="1700" kern="1200" baseline="0">
          <a:solidFill>
            <a:schemeClr val="tx1"/>
          </a:solidFill>
          <a:latin typeface="+mn-lt"/>
          <a:ea typeface="+mn-ea"/>
          <a:cs typeface="+mn-cs"/>
        </a:defRPr>
      </a:lvl6pPr>
      <a:lvl7pPr marL="1700784"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7pPr>
      <a:lvl8pPr marL="1920240" indent="-182880" algn="l" rtl="0" eaLnBrk="1" latinLnBrk="0" hangingPunct="1">
        <a:spcBef>
          <a:spcPts val="257"/>
        </a:spcBef>
        <a:buClr>
          <a:schemeClr val="accent3">
            <a:tint val="85000"/>
            <a:satMod val="275000"/>
          </a:schemeClr>
        </a:buClr>
        <a:buSzPct val="100000"/>
        <a:buFont typeface="Verdana"/>
        <a:buChar char="◦"/>
        <a:defRPr kumimoji="0" sz="1500" kern="1200" baseline="0">
          <a:solidFill>
            <a:schemeClr val="tx1"/>
          </a:solidFill>
          <a:latin typeface="+mn-lt"/>
          <a:ea typeface="+mn-ea"/>
          <a:cs typeface="+mn-cs"/>
        </a:defRPr>
      </a:lvl8pPr>
      <a:lvl9pPr marL="2148840"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hemeOverride" Target="../theme/themeOverride8.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media" Target="../media/media11.m4a"/><Relationship Id="rId7" Type="http://schemas.openxmlformats.org/officeDocument/2006/relationships/image" Target="../media/image4.png"/><Relationship Id="rId2" Type="http://schemas.openxmlformats.org/officeDocument/2006/relationships/tags" Target="../tags/tag5.xml"/><Relationship Id="rId1" Type="http://schemas.openxmlformats.org/officeDocument/2006/relationships/themeOverride" Target="../theme/themeOverride9.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1.m4a"/></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11.png"/><Relationship Id="rId2" Type="http://schemas.microsoft.com/office/2007/relationships/media" Target="../media/media12.m4a"/><Relationship Id="rId1" Type="http://schemas.openxmlformats.org/officeDocument/2006/relationships/themeOverride" Target="../theme/themeOverride10.xml"/><Relationship Id="rId6" Type="http://schemas.openxmlformats.org/officeDocument/2006/relationships/image" Target="../media/image10.jpe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hemeOverride" Target="../theme/themeOverride11.xml"/><Relationship Id="rId6" Type="http://schemas.openxmlformats.org/officeDocument/2006/relationships/image" Target="../media/image12.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14.m4a"/><Relationship Id="rId7" Type="http://schemas.openxmlformats.org/officeDocument/2006/relationships/image" Target="../media/image13.png"/><Relationship Id="rId2" Type="http://schemas.openxmlformats.org/officeDocument/2006/relationships/tags" Target="../tags/tag6.xml"/><Relationship Id="rId1" Type="http://schemas.openxmlformats.org/officeDocument/2006/relationships/themeOverride" Target="../theme/themeOverride12.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4.m4a"/></Relationships>
</file>

<file path=ppt/slides/_rels/slide15.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15.m4a"/><Relationship Id="rId7" Type="http://schemas.openxmlformats.org/officeDocument/2006/relationships/image" Target="../media/image14.png"/><Relationship Id="rId2" Type="http://schemas.openxmlformats.org/officeDocument/2006/relationships/tags" Target="../tags/tag7.xml"/><Relationship Id="rId1" Type="http://schemas.openxmlformats.org/officeDocument/2006/relationships/themeOverride" Target="../theme/themeOverride13.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5.m4a"/></Relationships>
</file>

<file path=ppt/slides/_rels/slide16.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16.m4a"/><Relationship Id="rId7" Type="http://schemas.openxmlformats.org/officeDocument/2006/relationships/image" Target="../media/image15.png"/><Relationship Id="rId2" Type="http://schemas.openxmlformats.org/officeDocument/2006/relationships/tags" Target="../tags/tag8.xml"/><Relationship Id="rId1" Type="http://schemas.openxmlformats.org/officeDocument/2006/relationships/themeOverride" Target="../theme/themeOverride14.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6.m4a"/></Relationships>
</file>

<file path=ppt/slides/_rels/slide17.xml.rels><?xml version="1.0" encoding="UTF-8" standalone="yes"?>
<Relationships xmlns="http://schemas.openxmlformats.org/package/2006/relationships"><Relationship Id="rId8" Type="http://schemas.openxmlformats.org/officeDocument/2006/relationships/image" Target="../media/image17.png"/><Relationship Id="rId3" Type="http://schemas.microsoft.com/office/2007/relationships/media" Target="../media/media17.m4a"/><Relationship Id="rId7" Type="http://schemas.openxmlformats.org/officeDocument/2006/relationships/image" Target="../media/image16.png"/><Relationship Id="rId2" Type="http://schemas.openxmlformats.org/officeDocument/2006/relationships/tags" Target="../tags/tag9.xml"/><Relationship Id="rId1" Type="http://schemas.openxmlformats.org/officeDocument/2006/relationships/themeOverride" Target="../theme/themeOverride15.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7.m4a"/><Relationship Id="rId9"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2" Type="http://schemas.microsoft.com/office/2007/relationships/media" Target="../media/media18.m4a"/><Relationship Id="rId1" Type="http://schemas.openxmlformats.org/officeDocument/2006/relationships/themeOverride" Target="../theme/themeOverride16.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hemeOverride" Target="../theme/themeOverride1.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6.jpeg"/><Relationship Id="rId3" Type="http://schemas.microsoft.com/office/2007/relationships/media" Target="../media/media4.m4a"/><Relationship Id="rId7" Type="http://schemas.openxmlformats.org/officeDocument/2006/relationships/image" Target="../media/image5.jpeg"/><Relationship Id="rId2" Type="http://schemas.openxmlformats.org/officeDocument/2006/relationships/tags" Target="../tags/tag1.xml"/><Relationship Id="rId1" Type="http://schemas.openxmlformats.org/officeDocument/2006/relationships/themeOverride" Target="../theme/themeOverride2.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4.m4a"/><Relationship Id="rId9"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microsoft.com/office/2007/relationships/media" Target="../media/media5.m4a"/><Relationship Id="rId7" Type="http://schemas.openxmlformats.org/officeDocument/2006/relationships/image" Target="../media/image4.png"/><Relationship Id="rId2" Type="http://schemas.openxmlformats.org/officeDocument/2006/relationships/tags" Target="../tags/tag2.xml"/><Relationship Id="rId1" Type="http://schemas.openxmlformats.org/officeDocument/2006/relationships/themeOverride" Target="../theme/themeOverride3.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5.m4a"/></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6.m4a"/><Relationship Id="rId7" Type="http://schemas.openxmlformats.org/officeDocument/2006/relationships/image" Target="../media/image7.png"/><Relationship Id="rId2" Type="http://schemas.openxmlformats.org/officeDocument/2006/relationships/tags" Target="../tags/tag3.xml"/><Relationship Id="rId1" Type="http://schemas.openxmlformats.org/officeDocument/2006/relationships/themeOverride" Target="../theme/themeOverride4.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microsoft.com/office/2007/relationships/media" Target="../media/media7.m4a"/><Relationship Id="rId7" Type="http://schemas.openxmlformats.org/officeDocument/2006/relationships/image" Target="../media/image4.png"/><Relationship Id="rId2" Type="http://schemas.openxmlformats.org/officeDocument/2006/relationships/tags" Target="../tags/tag4.xml"/><Relationship Id="rId1" Type="http://schemas.openxmlformats.org/officeDocument/2006/relationships/themeOverride" Target="../theme/themeOverride5.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hemeOverride" Target="../theme/themeOverride6.xml"/><Relationship Id="rId6" Type="http://schemas.openxmlformats.org/officeDocument/2006/relationships/image" Target="../media/image8.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4.png"/><Relationship Id="rId2" Type="http://schemas.microsoft.com/office/2007/relationships/media" Target="../media/media9.m4a"/><Relationship Id="rId1" Type="http://schemas.openxmlformats.org/officeDocument/2006/relationships/themeOverride" Target="../theme/themeOverride7.xml"/><Relationship Id="rId6" Type="http://schemas.openxmlformats.org/officeDocument/2006/relationships/image" Target="../media/image9.png"/><Relationship Id="rId5" Type="http://schemas.openxmlformats.org/officeDocument/2006/relationships/image" Target="../media/image1.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20000"/>
                <a:lumOff val="80000"/>
              </a:schemeClr>
            </a:gs>
            <a:gs pos="64999">
              <a:srgbClr val="F0EBD5"/>
            </a:gs>
            <a:gs pos="100000">
              <a:srgbClr val="D1C39F"/>
            </a:gs>
          </a:gsLst>
          <a:lin ang="5400000" scaled="0"/>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018691"/>
            <a:ext cx="8229600" cy="1254448"/>
          </a:xfrm>
        </p:spPr>
        <p:txBody>
          <a:bodyPr lIns="0" tIns="0">
            <a:normAutofit fontScale="90000"/>
          </a:bodyPr>
          <a:lstStyle/>
          <a:p>
            <a:pPr algn="ctr">
              <a:lnSpc>
                <a:spcPct val="150000"/>
              </a:lnSpc>
            </a:pPr>
            <a:r>
              <a:rPr lang="en-US" sz="3200" dirty="0">
                <a:solidFill>
                  <a:srgbClr val="C00000"/>
                </a:solidFill>
                <a:effectLst/>
                <a:latin typeface="Times New Roman" pitchFamily="18" charset="0"/>
                <a:cs typeface="B Titr" panose="00000700000000000000" pitchFamily="2" charset="-78"/>
              </a:rPr>
              <a:t>Microprocessors and Assembly Language</a:t>
            </a:r>
            <a:br>
              <a:rPr lang="en-US" sz="2400" dirty="0">
                <a:solidFill>
                  <a:srgbClr val="C00000"/>
                </a:solidFill>
                <a:effectLst/>
                <a:latin typeface="Times New Roman" pitchFamily="18" charset="0"/>
                <a:cs typeface="B Titr" panose="00000700000000000000" pitchFamily="2" charset="-78"/>
              </a:rPr>
            </a:br>
            <a:r>
              <a:rPr lang="en-US" sz="2400" dirty="0">
                <a:solidFill>
                  <a:srgbClr val="C00000"/>
                </a:solidFill>
                <a:effectLst/>
                <a:latin typeface="Times New Roman" pitchFamily="18" charset="0"/>
                <a:cs typeface="B Titr" panose="00000700000000000000" pitchFamily="2" charset="-78"/>
              </a:rPr>
              <a:t> </a:t>
            </a:r>
            <a:r>
              <a:rPr lang="en-US" sz="2000" b="0" dirty="0">
                <a:solidFill>
                  <a:srgbClr val="130868"/>
                </a:solidFill>
                <a:effectLst/>
                <a:latin typeface="Times New Roman" pitchFamily="18" charset="0"/>
                <a:cs typeface="B Titr" panose="00000700000000000000" pitchFamily="2" charset="-78"/>
              </a:rPr>
              <a:t>Spring 2020</a:t>
            </a:r>
            <a:endParaRPr lang="en-US" sz="1600" b="0" dirty="0">
              <a:solidFill>
                <a:srgbClr val="130868"/>
              </a:solidFill>
              <a:effectLst/>
              <a:latin typeface="Times New Roman" pitchFamily="18" charset="0"/>
              <a:cs typeface="Times New Roman" pitchFamily="18" charset="0"/>
            </a:endParaRPr>
          </a:p>
        </p:txBody>
      </p:sp>
      <p:pic>
        <p:nvPicPr>
          <p:cNvPr id="6" name="Picture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bwMode="auto">
          <a:xfrm>
            <a:off x="3904507" y="610740"/>
            <a:ext cx="1334986" cy="1370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36"/>
          <p:cNvSpPr txBox="1">
            <a:spLocks noChangeArrowheads="1"/>
          </p:cNvSpPr>
          <p:nvPr/>
        </p:nvSpPr>
        <p:spPr bwMode="auto">
          <a:xfrm>
            <a:off x="457200" y="3810000"/>
            <a:ext cx="8382000" cy="2277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algn="r" rtl="1" eaLnBrk="0" fontAlgn="base" hangingPunct="0">
              <a:spcBef>
                <a:spcPct val="0"/>
              </a:spcBef>
              <a:spcAft>
                <a:spcPct val="0"/>
              </a:spcAft>
              <a:defRPr>
                <a:solidFill>
                  <a:schemeClr val="tx1"/>
                </a:solidFill>
                <a:latin typeface="Arial" charset="0"/>
                <a:cs typeface="Arial" charset="0"/>
              </a:defRPr>
            </a:lvl6pPr>
            <a:lvl7pPr marL="2971800" indent="-228600" algn="r" rtl="1" eaLnBrk="0" fontAlgn="base" hangingPunct="0">
              <a:spcBef>
                <a:spcPct val="0"/>
              </a:spcBef>
              <a:spcAft>
                <a:spcPct val="0"/>
              </a:spcAft>
              <a:defRPr>
                <a:solidFill>
                  <a:schemeClr val="tx1"/>
                </a:solidFill>
                <a:latin typeface="Arial" charset="0"/>
                <a:cs typeface="Arial" charset="0"/>
              </a:defRPr>
            </a:lvl7pPr>
            <a:lvl8pPr marL="3429000" indent="-228600" algn="r" rtl="1" eaLnBrk="0" fontAlgn="base" hangingPunct="0">
              <a:spcBef>
                <a:spcPct val="0"/>
              </a:spcBef>
              <a:spcAft>
                <a:spcPct val="0"/>
              </a:spcAft>
              <a:defRPr>
                <a:solidFill>
                  <a:schemeClr val="tx1"/>
                </a:solidFill>
                <a:latin typeface="Arial" charset="0"/>
                <a:cs typeface="Arial" charset="0"/>
              </a:defRPr>
            </a:lvl8pPr>
            <a:lvl9pPr marL="3886200" indent="-228600" algn="r" rtl="1" eaLnBrk="0" fontAlgn="base" hangingPunct="0">
              <a:spcBef>
                <a:spcPct val="0"/>
              </a:spcBef>
              <a:spcAft>
                <a:spcPct val="0"/>
              </a:spcAft>
              <a:defRPr>
                <a:solidFill>
                  <a:schemeClr val="tx1"/>
                </a:solidFill>
                <a:latin typeface="Arial" charset="0"/>
                <a:cs typeface="Arial" charset="0"/>
              </a:defRPr>
            </a:lvl9pPr>
          </a:lstStyle>
          <a:p>
            <a:pPr algn="ctr" eaLnBrk="1" hangingPunct="1">
              <a:spcAft>
                <a:spcPts val="600"/>
              </a:spcAft>
            </a:pPr>
            <a:r>
              <a:rPr lang="en-US" sz="2400" b="1" dirty="0">
                <a:latin typeface="Calibri" panose="020F0502020204030204" pitchFamily="34" charset="0"/>
                <a:cs typeface="B Titr" pitchFamily="2" charset="-78"/>
              </a:rPr>
              <a:t>Hamed Farbeh</a:t>
            </a:r>
          </a:p>
          <a:p>
            <a:pPr algn="ctr" eaLnBrk="1" hangingPunct="1">
              <a:spcAft>
                <a:spcPts val="600"/>
              </a:spcAft>
            </a:pPr>
            <a:r>
              <a:rPr lang="en-US" b="1" dirty="0">
                <a:latin typeface="Calibri" panose="020F0502020204030204" pitchFamily="34" charset="0"/>
                <a:cs typeface="B Titr" pitchFamily="2" charset="-78"/>
              </a:rPr>
              <a:t>farbeh@aut.ac.ir</a:t>
            </a:r>
            <a:endParaRPr lang="fa-IR" b="1" dirty="0">
              <a:latin typeface="Calibri" panose="020F0502020204030204" pitchFamily="34" charset="0"/>
              <a:cs typeface="B Titr" pitchFamily="2" charset="-78"/>
            </a:endParaRPr>
          </a:p>
          <a:p>
            <a:pPr algn="ctr" eaLnBrk="1" hangingPunct="1">
              <a:lnSpc>
                <a:spcPct val="150000"/>
              </a:lnSpc>
            </a:pPr>
            <a:r>
              <a:rPr lang="en-US" sz="2000" dirty="0">
                <a:latin typeface="Calibri" panose="020F0502020204030204" pitchFamily="34" charset="0"/>
                <a:cs typeface="B Titr" pitchFamily="2" charset="-78"/>
              </a:rPr>
              <a:t>Department of Computer Engineering</a:t>
            </a:r>
          </a:p>
          <a:p>
            <a:pPr algn="ctr" eaLnBrk="1" hangingPunct="1">
              <a:lnSpc>
                <a:spcPct val="150000"/>
              </a:lnSpc>
            </a:pPr>
            <a:r>
              <a:rPr lang="en-US" sz="2000" dirty="0">
                <a:latin typeface="Calibri" panose="020F0502020204030204" pitchFamily="34" charset="0"/>
                <a:cs typeface="B Titr" pitchFamily="2" charset="-78"/>
              </a:rPr>
              <a:t>Amirkabir University of Technology</a:t>
            </a:r>
          </a:p>
          <a:p>
            <a:pPr algn="ctr" eaLnBrk="1" hangingPunct="1">
              <a:lnSpc>
                <a:spcPct val="150000"/>
              </a:lnSpc>
            </a:pPr>
            <a:r>
              <a:rPr lang="en-US" sz="2000" dirty="0">
                <a:latin typeface="Calibri" panose="020F0502020204030204" pitchFamily="34" charset="0"/>
                <a:cs typeface="B Titr" pitchFamily="2" charset="-78"/>
              </a:rPr>
              <a:t>Lecture 7</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591189274"/>
      </p:ext>
    </p:extLst>
  </p:cSld>
  <p:clrMapOvr>
    <a:masterClrMapping/>
  </p:clrMapOvr>
  <mc:AlternateContent xmlns:mc="http://schemas.openxmlformats.org/markup-compatibility/2006" xmlns:p14="http://schemas.microsoft.com/office/powerpoint/2010/main">
    <mc:Choice Requires="p14">
      <p:transition spd="slow" p14:dur="2000" advTm="21058"/>
    </mc:Choice>
    <mc:Fallback xmlns="">
      <p:transition spd="slow" advTm="210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Product Dependencies</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10</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2031325"/>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NOTE</a:t>
            </a:r>
            <a:endParaRPr lang="en-US" sz="2000" dirty="0"/>
          </a:p>
          <a:p>
            <a:pPr marL="800100" lvl="1" indent="-342900">
              <a:lnSpc>
                <a:spcPct val="150000"/>
              </a:lnSpc>
              <a:buFont typeface="Arial" panose="020B0604020202020204" pitchFamily="34" charset="0"/>
              <a:buChar char="•"/>
            </a:pPr>
            <a:r>
              <a:rPr lang="en-US" sz="2000" b="1" dirty="0"/>
              <a:t>The pins used for interfacing the compliant external devices may be multiplexed with PIO lines. The programmer must first program the PIO controllers to assign the SPI pins to their peripheral functions</a:t>
            </a:r>
            <a:endParaRPr lang="en-US" sz="2000" b="1" dirty="0">
              <a:solidFill>
                <a:srgbClr val="00B050"/>
              </a:solidFill>
            </a:endParaRPr>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9401434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4611"/>
    </mc:Choice>
    <mc:Fallback xmlns="">
      <p:transition spd="slow" advTm="64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Functional Description</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11</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5078313"/>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Modes of Operation: Master and Slave</a:t>
            </a:r>
            <a:endParaRPr lang="en-US" sz="2000" dirty="0"/>
          </a:p>
          <a:p>
            <a:pPr marL="800100" lvl="1" indent="-342900">
              <a:lnSpc>
                <a:spcPct val="150000"/>
              </a:lnSpc>
              <a:buFont typeface="Arial" panose="020B0604020202020204" pitchFamily="34" charset="0"/>
              <a:buChar char="•"/>
            </a:pPr>
            <a:r>
              <a:rPr lang="en-US" sz="2000" b="1" dirty="0"/>
              <a:t>Master Mode: MSTR bit = 1 in the Mode Register (SPI_MR)</a:t>
            </a:r>
          </a:p>
          <a:p>
            <a:pPr marL="1257300" lvl="2" indent="-342900">
              <a:buFont typeface="Arial" panose="020B0604020202020204" pitchFamily="34" charset="0"/>
              <a:buChar char="•"/>
            </a:pPr>
            <a:r>
              <a:rPr lang="en-US" b="1" dirty="0"/>
              <a:t>The pins NPCS0 to NPCS3 are all configured as outputs</a:t>
            </a:r>
          </a:p>
          <a:p>
            <a:pPr marL="1257300" lvl="2" indent="-342900">
              <a:buFont typeface="Arial" panose="020B0604020202020204" pitchFamily="34" charset="0"/>
              <a:buChar char="•"/>
            </a:pPr>
            <a:r>
              <a:rPr lang="en-US" b="1" dirty="0"/>
              <a:t>SPCK pin is driven</a:t>
            </a:r>
          </a:p>
          <a:p>
            <a:pPr marL="1257300" lvl="2" indent="-342900">
              <a:buFont typeface="Arial" panose="020B0604020202020204" pitchFamily="34" charset="0"/>
              <a:buChar char="•"/>
            </a:pPr>
            <a:r>
              <a:rPr lang="en-US" b="1" dirty="0"/>
              <a:t>The MISO line is wired on the receiver input </a:t>
            </a:r>
          </a:p>
          <a:p>
            <a:pPr marL="1257300" lvl="2" indent="-342900">
              <a:buFont typeface="Arial" panose="020B0604020202020204" pitchFamily="34" charset="0"/>
              <a:buChar char="•"/>
            </a:pPr>
            <a:r>
              <a:rPr lang="en-US" b="1" dirty="0"/>
              <a:t>The MOSI line driven as an output by the transmitter</a:t>
            </a:r>
          </a:p>
          <a:p>
            <a:pPr marL="800100" lvl="1" indent="-342900">
              <a:buFont typeface="Arial" panose="020B0604020202020204" pitchFamily="34" charset="0"/>
              <a:buChar char="•"/>
            </a:pPr>
            <a:r>
              <a:rPr lang="en-US" sz="2000" b="1" dirty="0"/>
              <a:t>Slave Mode: MSTR bit = 0 in the Mode Register (SPI_MR)</a:t>
            </a:r>
          </a:p>
          <a:p>
            <a:pPr marL="1257300" lvl="2" indent="-342900">
              <a:buFont typeface="Arial" panose="020B0604020202020204" pitchFamily="34" charset="0"/>
              <a:buChar char="•"/>
            </a:pPr>
            <a:r>
              <a:rPr lang="en-US" b="1" dirty="0"/>
              <a:t>The MISO line is driven by the transmitter output</a:t>
            </a:r>
          </a:p>
          <a:p>
            <a:pPr marL="1257300" lvl="2" indent="-342900">
              <a:buFont typeface="Arial" panose="020B0604020202020204" pitchFamily="34" charset="0"/>
              <a:buChar char="•"/>
            </a:pPr>
            <a:r>
              <a:rPr lang="en-US" b="1" dirty="0"/>
              <a:t>The MOSI line is wired on the receiver input </a:t>
            </a:r>
          </a:p>
          <a:p>
            <a:pPr marL="1257300" lvl="2" indent="-342900">
              <a:buFont typeface="Arial" panose="020B0604020202020204" pitchFamily="34" charset="0"/>
              <a:buChar char="•"/>
            </a:pPr>
            <a:r>
              <a:rPr lang="en-US" b="1" dirty="0"/>
              <a:t>The SPCK pin is driven by the transmitter to synchronize the receiver</a:t>
            </a:r>
          </a:p>
          <a:p>
            <a:pPr marL="1257300" lvl="2" indent="-342900">
              <a:buFont typeface="Arial" panose="020B0604020202020204" pitchFamily="34" charset="0"/>
              <a:buChar char="•"/>
            </a:pPr>
            <a:r>
              <a:rPr lang="en-US" b="1" dirty="0"/>
              <a:t>The NPCS0 pin becomes an input, and is used as a Slave Select signal (NSS) </a:t>
            </a:r>
          </a:p>
          <a:p>
            <a:pPr marL="1257300" lvl="2" indent="-342900">
              <a:buFont typeface="Arial" panose="020B0604020202020204" pitchFamily="34" charset="0"/>
              <a:buChar char="•"/>
            </a:pPr>
            <a:r>
              <a:rPr lang="en-US" b="1" dirty="0"/>
              <a:t>The pins NPCS1 to NPCS3 are not driven and can be used for other purposes</a:t>
            </a:r>
          </a:p>
          <a:p>
            <a:pPr marL="1257300" lvl="2" indent="-342900">
              <a:buFont typeface="Arial" panose="020B0604020202020204" pitchFamily="34" charset="0"/>
              <a:buChar char="•"/>
            </a:pPr>
            <a:endParaRPr lang="en-US" sz="2000" b="1" dirty="0"/>
          </a:p>
          <a:p>
            <a:pPr marL="800100" lvl="1" indent="-342900">
              <a:buFont typeface="Arial" panose="020B0604020202020204" pitchFamily="34" charset="0"/>
              <a:buChar char="•"/>
            </a:pPr>
            <a:endParaRPr lang="en-US" sz="2000" b="1" dirty="0"/>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41939202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77873"/>
    </mc:Choice>
    <mc:Fallback xmlns="">
      <p:transition spd="slow" advTm="177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500"/>
                                        <p:tgtEl>
                                          <p:spTgt spid="11">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1">
                                            <p:txEl>
                                              <p:pRg st="1" end="1"/>
                                            </p:txEl>
                                          </p:spTgt>
                                        </p:tgtEl>
                                        <p:attrNameLst>
                                          <p:attrName>style.visibility</p:attrName>
                                        </p:attrNameLst>
                                      </p:cBhvr>
                                      <p:to>
                                        <p:strVal val="visible"/>
                                      </p:to>
                                    </p:set>
                                    <p:animEffect transition="in" filter="fade">
                                      <p:cBhvr>
                                        <p:cTn id="16" dur="500"/>
                                        <p:tgtEl>
                                          <p:spTgt spid="11">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1">
                                            <p:txEl>
                                              <p:pRg st="2" end="2"/>
                                            </p:txEl>
                                          </p:spTgt>
                                        </p:tgtEl>
                                        <p:attrNameLst>
                                          <p:attrName>style.visibility</p:attrName>
                                        </p:attrNameLst>
                                      </p:cBhvr>
                                      <p:to>
                                        <p:strVal val="visible"/>
                                      </p:to>
                                    </p:set>
                                    <p:animEffect transition="in" filter="fade">
                                      <p:cBhvr>
                                        <p:cTn id="21" dur="500"/>
                                        <p:tgtEl>
                                          <p:spTgt spid="11">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1">
                                            <p:txEl>
                                              <p:pRg st="3" end="3"/>
                                            </p:txEl>
                                          </p:spTgt>
                                        </p:tgtEl>
                                        <p:attrNameLst>
                                          <p:attrName>style.visibility</p:attrName>
                                        </p:attrNameLst>
                                      </p:cBhvr>
                                      <p:to>
                                        <p:strVal val="visible"/>
                                      </p:to>
                                    </p:set>
                                    <p:animEffect transition="in" filter="fade">
                                      <p:cBhvr>
                                        <p:cTn id="26" dur="500"/>
                                        <p:tgtEl>
                                          <p:spTgt spid="11">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1">
                                            <p:txEl>
                                              <p:pRg st="4" end="4"/>
                                            </p:txEl>
                                          </p:spTgt>
                                        </p:tgtEl>
                                        <p:attrNameLst>
                                          <p:attrName>style.visibility</p:attrName>
                                        </p:attrNameLst>
                                      </p:cBhvr>
                                      <p:to>
                                        <p:strVal val="visible"/>
                                      </p:to>
                                    </p:set>
                                    <p:animEffect transition="in" filter="fade">
                                      <p:cBhvr>
                                        <p:cTn id="31" dur="500"/>
                                        <p:tgtEl>
                                          <p:spTgt spid="11">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1">
                                            <p:txEl>
                                              <p:pRg st="5" end="5"/>
                                            </p:txEl>
                                          </p:spTgt>
                                        </p:tgtEl>
                                        <p:attrNameLst>
                                          <p:attrName>style.visibility</p:attrName>
                                        </p:attrNameLst>
                                      </p:cBhvr>
                                      <p:to>
                                        <p:strVal val="visible"/>
                                      </p:to>
                                    </p:set>
                                    <p:animEffect transition="in" filter="fade">
                                      <p:cBhvr>
                                        <p:cTn id="36" dur="500"/>
                                        <p:tgtEl>
                                          <p:spTgt spid="11">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1">
                                            <p:txEl>
                                              <p:pRg st="6" end="6"/>
                                            </p:txEl>
                                          </p:spTgt>
                                        </p:tgtEl>
                                        <p:attrNameLst>
                                          <p:attrName>style.visibility</p:attrName>
                                        </p:attrNameLst>
                                      </p:cBhvr>
                                      <p:to>
                                        <p:strVal val="visible"/>
                                      </p:to>
                                    </p:set>
                                    <p:animEffect transition="in" filter="fade">
                                      <p:cBhvr>
                                        <p:cTn id="41" dur="500"/>
                                        <p:tgtEl>
                                          <p:spTgt spid="11">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1">
                                            <p:txEl>
                                              <p:pRg st="7" end="7"/>
                                            </p:txEl>
                                          </p:spTgt>
                                        </p:tgtEl>
                                        <p:attrNameLst>
                                          <p:attrName>style.visibility</p:attrName>
                                        </p:attrNameLst>
                                      </p:cBhvr>
                                      <p:to>
                                        <p:strVal val="visible"/>
                                      </p:to>
                                    </p:set>
                                    <p:animEffect transition="in" filter="fade">
                                      <p:cBhvr>
                                        <p:cTn id="46" dur="500"/>
                                        <p:tgtEl>
                                          <p:spTgt spid="11">
                                            <p:txEl>
                                              <p:pRg st="7" end="7"/>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1">
                                            <p:txEl>
                                              <p:pRg st="8" end="8"/>
                                            </p:txEl>
                                          </p:spTgt>
                                        </p:tgtEl>
                                        <p:attrNameLst>
                                          <p:attrName>style.visibility</p:attrName>
                                        </p:attrNameLst>
                                      </p:cBhvr>
                                      <p:to>
                                        <p:strVal val="visible"/>
                                      </p:to>
                                    </p:set>
                                    <p:animEffect transition="in" filter="fade">
                                      <p:cBhvr>
                                        <p:cTn id="51" dur="500"/>
                                        <p:tgtEl>
                                          <p:spTgt spid="11">
                                            <p:txEl>
                                              <p:pRg st="8" end="8"/>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1">
                                            <p:txEl>
                                              <p:pRg st="9" end="9"/>
                                            </p:txEl>
                                          </p:spTgt>
                                        </p:tgtEl>
                                        <p:attrNameLst>
                                          <p:attrName>style.visibility</p:attrName>
                                        </p:attrNameLst>
                                      </p:cBhvr>
                                      <p:to>
                                        <p:strVal val="visible"/>
                                      </p:to>
                                    </p:set>
                                    <p:animEffect transition="in" filter="fade">
                                      <p:cBhvr>
                                        <p:cTn id="56" dur="500"/>
                                        <p:tgtEl>
                                          <p:spTgt spid="11">
                                            <p:txEl>
                                              <p:pRg st="9" end="9"/>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11">
                                            <p:txEl>
                                              <p:pRg st="10" end="10"/>
                                            </p:txEl>
                                          </p:spTgt>
                                        </p:tgtEl>
                                        <p:attrNameLst>
                                          <p:attrName>style.visibility</p:attrName>
                                        </p:attrNameLst>
                                      </p:cBhvr>
                                      <p:to>
                                        <p:strVal val="visible"/>
                                      </p:to>
                                    </p:set>
                                    <p:animEffect transition="in" filter="fade">
                                      <p:cBhvr>
                                        <p:cTn id="61" dur="500"/>
                                        <p:tgtEl>
                                          <p:spTgt spid="11">
                                            <p:txEl>
                                              <p:pRg st="10" end="10"/>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11">
                                            <p:txEl>
                                              <p:pRg st="11" end="11"/>
                                            </p:txEl>
                                          </p:spTgt>
                                        </p:tgtEl>
                                        <p:attrNameLst>
                                          <p:attrName>style.visibility</p:attrName>
                                        </p:attrNameLst>
                                      </p:cBhvr>
                                      <p:to>
                                        <p:strVal val="visible"/>
                                      </p:to>
                                    </p:set>
                                    <p:animEffect transition="in" filter="fade">
                                      <p:cBhvr>
                                        <p:cTn id="66" dur="500"/>
                                        <p:tgtEl>
                                          <p:spTgt spid="11">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Data Transfer</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12</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78510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Two phases and two polarities of clock</a:t>
            </a:r>
          </a:p>
          <a:p>
            <a:pPr marL="800100" lvl="1" indent="-342900">
              <a:buFont typeface="Arial" panose="020B0604020202020204" pitchFamily="34" charset="0"/>
              <a:buChar char="•"/>
            </a:pPr>
            <a:r>
              <a:rPr lang="en-US" b="1" dirty="0"/>
              <a:t>program clock polarity: CPOL bit in the Chip Select Register</a:t>
            </a:r>
          </a:p>
          <a:p>
            <a:pPr marL="800100" lvl="1" indent="-342900">
              <a:buFont typeface="Arial" panose="020B0604020202020204" pitchFamily="34" charset="0"/>
              <a:buChar char="•"/>
            </a:pPr>
            <a:r>
              <a:rPr lang="en-US" b="1" dirty="0"/>
              <a:t>program clock phase: NCPHA bit</a:t>
            </a:r>
          </a:p>
          <a:p>
            <a:pPr marL="800100" lvl="1" indent="-342900">
              <a:buFont typeface="Arial" panose="020B0604020202020204" pitchFamily="34" charset="0"/>
              <a:buChar char="•"/>
            </a:pPr>
            <a:r>
              <a:rPr lang="en-US" b="1" dirty="0"/>
              <a:t>These two parameters determine the edges of the clock signal on which data is driven and sampled </a:t>
            </a:r>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grpSp>
        <p:nvGrpSpPr>
          <p:cNvPr id="9" name="Group 2"/>
          <p:cNvGrpSpPr>
            <a:grpSpLocks/>
          </p:cNvGrpSpPr>
          <p:nvPr/>
        </p:nvGrpSpPr>
        <p:grpSpPr bwMode="auto">
          <a:xfrm>
            <a:off x="1282700" y="3004304"/>
            <a:ext cx="6261100" cy="1796296"/>
            <a:chOff x="768" y="1344"/>
            <a:chExt cx="4031" cy="1612"/>
          </a:xfrm>
        </p:grpSpPr>
        <p:pic>
          <p:nvPicPr>
            <p:cNvPr id="10"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8" y="1344"/>
              <a:ext cx="4032" cy="1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2" name="Text Box 4"/>
            <p:cNvSpPr txBox="1">
              <a:spLocks noChangeArrowheads="1"/>
            </p:cNvSpPr>
            <p:nvPr/>
          </p:nvSpPr>
          <p:spPr bwMode="auto">
            <a:xfrm>
              <a:off x="768" y="1344"/>
              <a:ext cx="4032" cy="1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defTabSz="457200" eaLnBrk="0" hangingPunct="0">
                <a:defRPr sz="2400">
                  <a:solidFill>
                    <a:schemeClr val="tx1"/>
                  </a:solidFill>
                  <a:latin typeface="Arial" pitchFamily="34" charset="0"/>
                  <a:ea typeface="ＭＳ Ｐゴシック" pitchFamily="34" charset="-128"/>
                </a:defRPr>
              </a:lvl1pPr>
              <a:lvl2pPr marL="742950" indent="-285750" defTabSz="457200" eaLnBrk="0" hangingPunct="0">
                <a:defRPr sz="2400">
                  <a:solidFill>
                    <a:schemeClr val="tx1"/>
                  </a:solidFill>
                  <a:latin typeface="Arial" pitchFamily="34" charset="0"/>
                  <a:ea typeface="ＭＳ Ｐゴシック" pitchFamily="34" charset="-128"/>
                </a:defRPr>
              </a:lvl2pPr>
              <a:lvl3pPr marL="1143000" indent="-228600" defTabSz="457200" eaLnBrk="0" hangingPunct="0">
                <a:defRPr sz="2400">
                  <a:solidFill>
                    <a:schemeClr val="tx1"/>
                  </a:solidFill>
                  <a:latin typeface="Arial" pitchFamily="34" charset="0"/>
                  <a:ea typeface="ＭＳ Ｐゴシック" pitchFamily="34" charset="-128"/>
                </a:defRPr>
              </a:lvl3pPr>
              <a:lvl4pPr marL="1600200" indent="-228600" defTabSz="457200" eaLnBrk="0" hangingPunct="0">
                <a:defRPr sz="2400">
                  <a:solidFill>
                    <a:schemeClr val="tx1"/>
                  </a:solidFill>
                  <a:latin typeface="Arial" pitchFamily="34" charset="0"/>
                  <a:ea typeface="ＭＳ Ｐゴシック" pitchFamily="34" charset="-128"/>
                </a:defRPr>
              </a:lvl4pPr>
              <a:lvl5pPr marL="2057400" indent="-228600" defTabSz="457200" eaLnBrk="0" hangingPunct="0">
                <a:defRPr sz="2400">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solidFill>
                  <a:srgbClr val="000000"/>
                </a:solidFill>
                <a:latin typeface="Tahoma" pitchFamily="34" charset="0"/>
                <a:cs typeface="Arial" pitchFamily="34" charset="0"/>
              </a:endParaRPr>
            </a:p>
          </p:txBody>
        </p:sp>
      </p:grpSp>
      <p:pic>
        <p:nvPicPr>
          <p:cNvPr id="4098"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8200" y="4899639"/>
            <a:ext cx="7086600" cy="11918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2386229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19514"/>
    </mc:Choice>
    <mc:Fallback xmlns="">
      <p:transition spd="slow" advTm="319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SPI User Interface</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13</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5122"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7650" y="809625"/>
            <a:ext cx="8648700" cy="5238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9379182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9469"/>
    </mc:Choice>
    <mc:Fallback xmlns="">
      <p:transition spd="slow" advTm="39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SPI Control Register</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14</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286232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Write-only Register</a:t>
            </a:r>
          </a:p>
          <a:p>
            <a:pPr marL="800100" lvl="1" indent="-342900">
              <a:buFont typeface="Arial" panose="020B0604020202020204" pitchFamily="34" charset="0"/>
              <a:buChar char="•"/>
            </a:pPr>
            <a:r>
              <a:rPr lang="en-US" b="1" dirty="0"/>
              <a:t>SPIEN: SPI Enable</a:t>
            </a:r>
          </a:p>
          <a:p>
            <a:pPr marL="800100" lvl="1" indent="-342900">
              <a:buFont typeface="Arial" panose="020B0604020202020204" pitchFamily="34" charset="0"/>
              <a:buChar char="•"/>
            </a:pPr>
            <a:r>
              <a:rPr lang="en-US" b="1" dirty="0"/>
              <a:t>SPIDIS: SPI Disable</a:t>
            </a:r>
          </a:p>
          <a:p>
            <a:pPr marL="800100" lvl="1" indent="-342900">
              <a:buFont typeface="Arial" panose="020B0604020202020204" pitchFamily="34" charset="0"/>
              <a:buChar char="•"/>
            </a:pPr>
            <a:r>
              <a:rPr lang="en-US" b="1" dirty="0"/>
              <a:t>If both SPIEN and SPIDIS are equal to one when the control register is written, the SPI is disabled</a:t>
            </a:r>
          </a:p>
          <a:p>
            <a:pPr marL="800100" lvl="1" indent="-342900">
              <a:buFont typeface="Arial" panose="020B0604020202020204" pitchFamily="34" charset="0"/>
              <a:buChar char="•"/>
            </a:pPr>
            <a:r>
              <a:rPr lang="en-US" b="1" dirty="0"/>
              <a:t>SWRST: SPI Software Reset</a:t>
            </a:r>
          </a:p>
          <a:p>
            <a:pPr marL="1257300" lvl="2" indent="-342900">
              <a:buFont typeface="Arial" panose="020B0604020202020204" pitchFamily="34" charset="0"/>
              <a:buChar char="•"/>
            </a:pPr>
            <a:r>
              <a:rPr lang="en-US" b="1" dirty="0"/>
              <a:t>Reset the SPI. A software-triggered hardware reset of the SPI interface is performed</a:t>
            </a:r>
          </a:p>
          <a:p>
            <a:pPr marL="1257300" lvl="2" indent="-342900">
              <a:buFont typeface="Arial" panose="020B0604020202020204" pitchFamily="34" charset="0"/>
              <a:buChar char="•"/>
            </a:pPr>
            <a:r>
              <a:rPr lang="en-US" b="1" dirty="0"/>
              <a:t>The SPI is in slave mode after software reset</a:t>
            </a:r>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6146"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4800" y="4073525"/>
            <a:ext cx="8530978" cy="1946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1154171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89786"/>
    </mc:Choice>
    <mc:Fallback xmlns="">
      <p:transition spd="slow" advTm="897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1">
                                            <p:txEl>
                                              <p:pRg st="3" end="3"/>
                                            </p:txEl>
                                          </p:spTgt>
                                        </p:tgtEl>
                                        <p:attrNameLst>
                                          <p:attrName>style.visibility</p:attrName>
                                        </p:attrNameLst>
                                      </p:cBhvr>
                                      <p:to>
                                        <p:strVal val="visible"/>
                                      </p:to>
                                    </p:set>
                                    <p:animEffect transition="in" filter="fade">
                                      <p:cBhvr>
                                        <p:cTn id="11" dur="500"/>
                                        <p:tgtEl>
                                          <p:spTgt spid="11">
                                            <p:txEl>
                                              <p:pRg st="3" end="3"/>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1">
                                            <p:txEl>
                                              <p:pRg st="4" end="4"/>
                                            </p:txEl>
                                          </p:spTgt>
                                        </p:tgtEl>
                                        <p:attrNameLst>
                                          <p:attrName>style.visibility</p:attrName>
                                        </p:attrNameLst>
                                      </p:cBhvr>
                                      <p:to>
                                        <p:strVal val="visible"/>
                                      </p:to>
                                    </p:set>
                                    <p:animEffect transition="in" filter="fade">
                                      <p:cBhvr>
                                        <p:cTn id="16" dur="500"/>
                                        <p:tgtEl>
                                          <p:spTgt spid="11">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1">
                                            <p:txEl>
                                              <p:pRg st="5" end="5"/>
                                            </p:txEl>
                                          </p:spTgt>
                                        </p:tgtEl>
                                        <p:attrNameLst>
                                          <p:attrName>style.visibility</p:attrName>
                                        </p:attrNameLst>
                                      </p:cBhvr>
                                      <p:to>
                                        <p:strVal val="visible"/>
                                      </p:to>
                                    </p:set>
                                    <p:animEffect transition="in" filter="fade">
                                      <p:cBhvr>
                                        <p:cTn id="21" dur="500"/>
                                        <p:tgtEl>
                                          <p:spTgt spid="11">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1">
                                            <p:txEl>
                                              <p:pRg st="6" end="6"/>
                                            </p:txEl>
                                          </p:spTgt>
                                        </p:tgtEl>
                                        <p:attrNameLst>
                                          <p:attrName>style.visibility</p:attrName>
                                        </p:attrNameLst>
                                      </p:cBhvr>
                                      <p:to>
                                        <p:strVal val="visible"/>
                                      </p:to>
                                    </p:set>
                                    <p:animEffect transition="in" filter="fade">
                                      <p:cBhvr>
                                        <p:cTn id="26"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SPI Mode Register</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15</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2585323"/>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Read-Write Register</a:t>
            </a:r>
          </a:p>
          <a:p>
            <a:pPr marL="800100" lvl="1" indent="-342900">
              <a:buFont typeface="Arial" panose="020B0604020202020204" pitchFamily="34" charset="0"/>
              <a:buChar char="•"/>
            </a:pPr>
            <a:r>
              <a:rPr lang="en-US" b="1" dirty="0"/>
              <a:t>MSTR: Master/Slave Mode</a:t>
            </a:r>
          </a:p>
          <a:p>
            <a:pPr marL="800100" lvl="1" indent="-342900">
              <a:buFont typeface="Arial" panose="020B0604020202020204" pitchFamily="34" charset="0"/>
              <a:buChar char="•"/>
            </a:pPr>
            <a:r>
              <a:rPr lang="en-US" b="1" dirty="0"/>
              <a:t>PS: Peripheral Select</a:t>
            </a:r>
          </a:p>
          <a:p>
            <a:pPr marL="1257300" lvl="2" indent="-342900">
              <a:buFont typeface="Arial" panose="020B0604020202020204" pitchFamily="34" charset="0"/>
              <a:buChar char="•"/>
            </a:pPr>
            <a:r>
              <a:rPr lang="en-US" b="1" dirty="0"/>
              <a:t>0 = Fixed Peripheral Select.</a:t>
            </a:r>
          </a:p>
          <a:p>
            <a:pPr marL="1257300" lvl="2" indent="-342900">
              <a:buFont typeface="Arial" panose="020B0604020202020204" pitchFamily="34" charset="0"/>
              <a:buChar char="•"/>
            </a:pPr>
            <a:r>
              <a:rPr lang="en-US" b="1" dirty="0"/>
              <a:t>1 = Variable Peripheral Select</a:t>
            </a:r>
          </a:p>
          <a:p>
            <a:pPr marL="800100" lvl="1" indent="-342900">
              <a:buFont typeface="Arial" panose="020B0604020202020204" pitchFamily="34" charset="0"/>
              <a:buChar char="•"/>
            </a:pPr>
            <a:r>
              <a:rPr lang="en-US" b="1" dirty="0"/>
              <a:t>PCSDEC: Chip Select Decode</a:t>
            </a:r>
          </a:p>
          <a:p>
            <a:pPr marL="1257300" lvl="2" indent="-342900">
              <a:buFont typeface="Arial" panose="020B0604020202020204" pitchFamily="34" charset="0"/>
              <a:buChar char="•"/>
            </a:pPr>
            <a:r>
              <a:rPr lang="en-US" b="1" dirty="0"/>
              <a:t>0 = The chip selects are directly connected to a peripheral device</a:t>
            </a:r>
          </a:p>
          <a:p>
            <a:pPr marL="1257300" lvl="2" indent="-342900">
              <a:buFont typeface="Arial" panose="020B0604020202020204" pitchFamily="34" charset="0"/>
              <a:buChar char="•"/>
            </a:pPr>
            <a:r>
              <a:rPr lang="en-US" b="1" dirty="0"/>
              <a:t>1 = The four chip select lines are connected to a 4- to 16-bit decoder</a:t>
            </a:r>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7170"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2588" y="4188974"/>
            <a:ext cx="8108012" cy="19025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40712460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97887"/>
    </mc:Choice>
    <mc:Fallback xmlns="">
      <p:transition spd="slow" advTm="978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animEffect transition="in" filter="fade">
                                      <p:cBhvr>
                                        <p:cTn id="11" dur="500"/>
                                        <p:tgtEl>
                                          <p:spTgt spid="11">
                                            <p:txEl>
                                              <p:pRg st="2" end="2"/>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11">
                                            <p:txEl>
                                              <p:pRg st="3" end="3"/>
                                            </p:txEl>
                                          </p:spTgt>
                                        </p:tgtEl>
                                        <p:attrNameLst>
                                          <p:attrName>style.visibility</p:attrName>
                                        </p:attrNameLst>
                                      </p:cBhvr>
                                      <p:to>
                                        <p:strVal val="visible"/>
                                      </p:to>
                                    </p:set>
                                    <p:animEffect transition="in" filter="fade">
                                      <p:cBhvr>
                                        <p:cTn id="14" dur="500"/>
                                        <p:tgtEl>
                                          <p:spTgt spid="11">
                                            <p:txEl>
                                              <p:pRg st="3" end="3"/>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11">
                                            <p:txEl>
                                              <p:pRg st="4" end="4"/>
                                            </p:txEl>
                                          </p:spTgt>
                                        </p:tgtEl>
                                        <p:attrNameLst>
                                          <p:attrName>style.visibility</p:attrName>
                                        </p:attrNameLst>
                                      </p:cBhvr>
                                      <p:to>
                                        <p:strVal val="visible"/>
                                      </p:to>
                                    </p:set>
                                    <p:animEffect transition="in" filter="fade">
                                      <p:cBhvr>
                                        <p:cTn id="17" dur="500"/>
                                        <p:tgtEl>
                                          <p:spTgt spid="11">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xEl>
                                              <p:pRg st="5" end="5"/>
                                            </p:txEl>
                                          </p:spTgt>
                                        </p:tgtEl>
                                        <p:attrNameLst>
                                          <p:attrName>style.visibility</p:attrName>
                                        </p:attrNameLst>
                                      </p:cBhvr>
                                      <p:to>
                                        <p:strVal val="visible"/>
                                      </p:to>
                                    </p:set>
                                    <p:animEffect transition="in" filter="fade">
                                      <p:cBhvr>
                                        <p:cTn id="22" dur="500"/>
                                        <p:tgtEl>
                                          <p:spTgt spid="11">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1">
                                            <p:txEl>
                                              <p:pRg st="6" end="6"/>
                                            </p:txEl>
                                          </p:spTgt>
                                        </p:tgtEl>
                                        <p:attrNameLst>
                                          <p:attrName>style.visibility</p:attrName>
                                        </p:attrNameLst>
                                      </p:cBhvr>
                                      <p:to>
                                        <p:strVal val="visible"/>
                                      </p:to>
                                    </p:set>
                                    <p:animEffect transition="in" filter="fade">
                                      <p:cBhvr>
                                        <p:cTn id="25" dur="500"/>
                                        <p:tgtEl>
                                          <p:spTgt spid="11">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1">
                                            <p:txEl>
                                              <p:pRg st="7" end="7"/>
                                            </p:txEl>
                                          </p:spTgt>
                                        </p:tgtEl>
                                        <p:attrNameLst>
                                          <p:attrName>style.visibility</p:attrName>
                                        </p:attrNameLst>
                                      </p:cBhvr>
                                      <p:to>
                                        <p:strVal val="visible"/>
                                      </p:to>
                                    </p:set>
                                    <p:animEffect transition="in" filter="fade">
                                      <p:cBhvr>
                                        <p:cTn id="28" dur="500"/>
                                        <p:tgtEl>
                                          <p:spTgt spid="1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SPI Receive Data Register</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16</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230832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Read-Only Register</a:t>
            </a:r>
          </a:p>
          <a:p>
            <a:pPr marL="800100" lvl="1" indent="-342900">
              <a:buFont typeface="Arial" panose="020B0604020202020204" pitchFamily="34" charset="0"/>
              <a:buChar char="•"/>
            </a:pPr>
            <a:r>
              <a:rPr lang="en-US" b="1" dirty="0"/>
              <a:t>RD: Receive Data</a:t>
            </a:r>
          </a:p>
          <a:p>
            <a:pPr marL="1257300" lvl="2" indent="-342900">
              <a:buFont typeface="Arial" panose="020B0604020202020204" pitchFamily="34" charset="0"/>
              <a:buChar char="•"/>
            </a:pPr>
            <a:r>
              <a:rPr lang="en-US" b="1" dirty="0"/>
              <a:t>Data received by the SPI Interface is stored in this register right-justified</a:t>
            </a:r>
          </a:p>
          <a:p>
            <a:pPr marL="800100" lvl="1" indent="-342900">
              <a:buFont typeface="Arial" panose="020B0604020202020204" pitchFamily="34" charset="0"/>
              <a:buChar char="•"/>
            </a:pPr>
            <a:r>
              <a:rPr lang="en-US" b="1" dirty="0"/>
              <a:t>PCS: Peripheral Chip Select</a:t>
            </a:r>
          </a:p>
          <a:p>
            <a:pPr marL="1257300" lvl="2" indent="-342900">
              <a:buFont typeface="Arial" panose="020B0604020202020204" pitchFamily="34" charset="0"/>
              <a:buChar char="•"/>
            </a:pPr>
            <a:r>
              <a:rPr lang="en-US" b="1" dirty="0"/>
              <a:t>In Master Mode only, these bits indicate the value on the NPCS pins at the end of a transfer</a:t>
            </a:r>
          </a:p>
          <a:p>
            <a:pPr marL="1257300" lvl="2" indent="-342900">
              <a:buFont typeface="Arial" panose="020B0604020202020204" pitchFamily="34" charset="0"/>
              <a:buChar char="•"/>
            </a:pPr>
            <a:endParaRPr lang="en-US" b="1" dirty="0"/>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8194"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9714" y="4190999"/>
            <a:ext cx="7990886" cy="19005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41769634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94503"/>
    </mc:Choice>
    <mc:Fallback xmlns="">
      <p:transition spd="slow" advTm="945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1">
                                            <p:txEl>
                                              <p:pRg st="3" end="3"/>
                                            </p:txEl>
                                          </p:spTgt>
                                        </p:tgtEl>
                                        <p:attrNameLst>
                                          <p:attrName>style.visibility</p:attrName>
                                        </p:attrNameLst>
                                      </p:cBhvr>
                                      <p:to>
                                        <p:strVal val="visible"/>
                                      </p:to>
                                    </p:set>
                                    <p:animEffect transition="in" filter="fade">
                                      <p:cBhvr>
                                        <p:cTn id="11" dur="500"/>
                                        <p:tgtEl>
                                          <p:spTgt spid="11">
                                            <p:txEl>
                                              <p:pRg st="3" end="3"/>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11">
                                            <p:txEl>
                                              <p:pRg st="4" end="4"/>
                                            </p:txEl>
                                          </p:spTgt>
                                        </p:tgtEl>
                                        <p:attrNameLst>
                                          <p:attrName>style.visibility</p:attrName>
                                        </p:attrNameLst>
                                      </p:cBhvr>
                                      <p:to>
                                        <p:strVal val="visible"/>
                                      </p:to>
                                    </p:set>
                                    <p:animEffect transition="in" filter="fade">
                                      <p:cBhvr>
                                        <p:cTn id="14"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SPI  Transmit Data Register</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17</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2031325"/>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Write-Only Register</a:t>
            </a:r>
          </a:p>
          <a:p>
            <a:pPr marL="800100" lvl="1" indent="-342900">
              <a:buFont typeface="Arial" panose="020B0604020202020204" pitchFamily="34" charset="0"/>
              <a:buChar char="•"/>
            </a:pPr>
            <a:r>
              <a:rPr lang="en-US" b="1" dirty="0"/>
              <a:t>TD: Transmit Data</a:t>
            </a:r>
          </a:p>
          <a:p>
            <a:pPr marL="1257300" lvl="2" indent="-342900">
              <a:buFont typeface="Arial" panose="020B0604020202020204" pitchFamily="34" charset="0"/>
              <a:buChar char="•"/>
            </a:pPr>
            <a:r>
              <a:rPr lang="en-US" b="1" dirty="0"/>
              <a:t>Data to be transmitted by the SPI Interface is stored in this register</a:t>
            </a:r>
          </a:p>
          <a:p>
            <a:pPr marL="800100" lvl="1" indent="-342900">
              <a:buFont typeface="Arial" panose="020B0604020202020204" pitchFamily="34" charset="0"/>
              <a:buChar char="•"/>
            </a:pPr>
            <a:r>
              <a:rPr lang="en-US" b="1" dirty="0"/>
              <a:t>PCS: Peripheral Chip Select</a:t>
            </a:r>
          </a:p>
          <a:p>
            <a:pPr marL="1257300" lvl="2" indent="-342900">
              <a:buFont typeface="Arial" panose="020B0604020202020204" pitchFamily="34" charset="0"/>
              <a:buChar char="•"/>
            </a:pPr>
            <a:r>
              <a:rPr lang="en-US" b="1" dirty="0"/>
              <a:t>This field is only used if Variable Peripheral Select is active</a:t>
            </a:r>
          </a:p>
          <a:p>
            <a:pPr marL="1257300" lvl="2" indent="-342900">
              <a:buFont typeface="Arial" panose="020B0604020202020204" pitchFamily="34" charset="0"/>
              <a:buChar char="•"/>
            </a:pPr>
            <a:endParaRPr lang="en-US" b="1" dirty="0"/>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9218"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7486" y="4327481"/>
            <a:ext cx="7810714" cy="17640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19"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05000" y="2895600"/>
            <a:ext cx="4748212" cy="2026776"/>
          </a:xfrm>
          <a:prstGeom prst="rect">
            <a:avLst/>
          </a:prstGeom>
          <a:noFill/>
          <a:ln w="19050">
            <a:solidFill>
              <a:srgbClr val="FF0000"/>
            </a:solidFill>
            <a:miter lim="800000"/>
            <a:headEnd/>
            <a:tailEnd/>
          </a:ln>
          <a:extLst>
            <a:ext uri="{909E8E84-426E-40DD-AFC4-6F175D3DCCD1}">
              <a14:hiddenFill xmlns:a14="http://schemas.microsoft.com/office/drawing/2010/main">
                <a:solidFill>
                  <a:schemeClr val="accent1"/>
                </a:solidFill>
              </a14:hiddenFill>
            </a:ext>
          </a:extLst>
        </p:spPr>
      </p:pic>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36788531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56657"/>
    </mc:Choice>
    <mc:Fallback xmlns="">
      <p:transition spd="slow" advTm="1566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1">
                                            <p:txEl>
                                              <p:pRg st="3" end="3"/>
                                            </p:txEl>
                                          </p:spTgt>
                                        </p:tgtEl>
                                        <p:attrNameLst>
                                          <p:attrName>style.visibility</p:attrName>
                                        </p:attrNameLst>
                                      </p:cBhvr>
                                      <p:to>
                                        <p:strVal val="visible"/>
                                      </p:to>
                                    </p:set>
                                    <p:animEffect transition="in" filter="fade">
                                      <p:cBhvr>
                                        <p:cTn id="11" dur="500"/>
                                        <p:tgtEl>
                                          <p:spTgt spid="11">
                                            <p:txEl>
                                              <p:pRg st="3" end="3"/>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11">
                                            <p:txEl>
                                              <p:pRg st="4" end="4"/>
                                            </p:txEl>
                                          </p:spTgt>
                                        </p:tgtEl>
                                        <p:attrNameLst>
                                          <p:attrName>style.visibility</p:attrName>
                                        </p:attrNameLst>
                                      </p:cBhvr>
                                      <p:to>
                                        <p:strVal val="visible"/>
                                      </p:to>
                                    </p:set>
                                    <p:animEffect transition="in" filter="fade">
                                      <p:cBhvr>
                                        <p:cTn id="14" dur="500"/>
                                        <p:tgtEl>
                                          <p:spTgt spid="11">
                                            <p:txEl>
                                              <p:pRg st="4" end="4"/>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9219"/>
                                        </p:tgtEl>
                                        <p:attrNameLst>
                                          <p:attrName>style.visibility</p:attrName>
                                        </p:attrNameLst>
                                      </p:cBhvr>
                                      <p:to>
                                        <p:strVal val="visible"/>
                                      </p:to>
                                    </p:set>
                                    <p:animEffect transition="in" filter="fade">
                                      <p:cBhvr>
                                        <p:cTn id="19" dur="500"/>
                                        <p:tgtEl>
                                          <p:spTgt spid="921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18</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8" name="TextBox 7"/>
          <p:cNvSpPr txBox="1"/>
          <p:nvPr/>
        </p:nvSpPr>
        <p:spPr>
          <a:xfrm>
            <a:off x="304800" y="2482570"/>
            <a:ext cx="8458200" cy="920252"/>
          </a:xfrm>
          <a:prstGeom prst="rect">
            <a:avLst/>
          </a:prstGeom>
          <a:noFill/>
        </p:spPr>
        <p:txBody>
          <a:bodyPr wrap="square" rtlCol="0">
            <a:spAutoFit/>
          </a:bodyPr>
          <a:lstStyle/>
          <a:p>
            <a:pPr algn="ctr">
              <a:lnSpc>
                <a:spcPct val="150000"/>
              </a:lnSpc>
            </a:pPr>
            <a:r>
              <a:rPr lang="en-US" sz="4000" b="1" dirty="0"/>
              <a:t>The End </a:t>
            </a:r>
            <a:r>
              <a:rPr lang="en-US" sz="3200" b="1" dirty="0"/>
              <a:t>(for now)</a:t>
            </a:r>
            <a:r>
              <a:rPr lang="en-US" sz="4000" b="1" dirty="0"/>
              <a:t>!</a:t>
            </a:r>
            <a:endParaRPr lang="en-US" sz="3200" b="1" dirty="0"/>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825356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0130"/>
    </mc:Choice>
    <mc:Fallback xmlns="">
      <p:transition spd="slow" advTm="301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mj-lt"/>
                <a:cs typeface="B Titr" panose="00000700000000000000" pitchFamily="2" charset="-78"/>
              </a:rPr>
              <a:t>Copyright Notice</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2</a:t>
            </a:fld>
            <a:endParaRPr lang="en-US" dirty="0">
              <a:latin typeface="+mj-lt"/>
            </a:endParaRPr>
          </a:p>
        </p:txBody>
      </p:sp>
      <p:sp>
        <p:nvSpPr>
          <p:cNvPr id="206" name="TextBox 205"/>
          <p:cNvSpPr txBox="1"/>
          <p:nvPr/>
        </p:nvSpPr>
        <p:spPr>
          <a:xfrm>
            <a:off x="457200" y="1143000"/>
            <a:ext cx="8275627" cy="4355038"/>
          </a:xfrm>
          <a:prstGeom prst="rect">
            <a:avLst/>
          </a:prstGeom>
          <a:noFill/>
        </p:spPr>
        <p:txBody>
          <a:bodyPr wrap="square" rtlCol="0">
            <a:spAutoFit/>
          </a:bodyPr>
          <a:lstStyle/>
          <a:p>
            <a:r>
              <a:rPr lang="en-US" sz="2000" b="1" dirty="0"/>
              <a:t>Parts (text &amp; figures) of this lecture are adopted from:</a:t>
            </a:r>
          </a:p>
          <a:p>
            <a:pPr marL="457200" indent="-457200">
              <a:buFont typeface="Arial" panose="020B0604020202020204" pitchFamily="34" charset="0"/>
              <a:buChar char="•"/>
            </a:pPr>
            <a:endParaRPr lang="en-US" sz="2000" b="1" dirty="0"/>
          </a:p>
          <a:p>
            <a:pPr marL="457200" indent="-457200">
              <a:buFont typeface="Arial" panose="020B0604020202020204" pitchFamily="34" charset="0"/>
              <a:buChar char="•"/>
            </a:pPr>
            <a:r>
              <a:rPr lang="en-US" sz="2000" b="1" dirty="0"/>
              <a:t>Design of Microprocessor-Based Systems (aka Embedded Systems Design and Implementation), </a:t>
            </a:r>
            <a:r>
              <a:rPr lang="en-US" sz="2000" b="1" dirty="0" err="1"/>
              <a:t>Prabal</a:t>
            </a:r>
            <a:r>
              <a:rPr lang="en-US" sz="2000" b="1" dirty="0"/>
              <a:t> Dutta, University of Michigan</a:t>
            </a:r>
          </a:p>
          <a:p>
            <a:pPr marL="457200" indent="-457200">
              <a:buFont typeface="Arial" panose="020B0604020202020204" pitchFamily="34" charset="0"/>
              <a:buChar char="•"/>
            </a:pPr>
            <a:endParaRPr lang="en-US" sz="2000" b="1" dirty="0"/>
          </a:p>
          <a:p>
            <a:pPr marL="457200" indent="-457200">
              <a:lnSpc>
                <a:spcPct val="150000"/>
              </a:lnSpc>
              <a:buFont typeface="Arial" panose="020B0604020202020204" pitchFamily="34" charset="0"/>
              <a:buChar char="•"/>
            </a:pPr>
            <a:r>
              <a:rPr lang="en-US" sz="2000" b="1" dirty="0"/>
              <a:t>Cortex™-M3 Revision r2p1 Technical Reference Manual</a:t>
            </a:r>
          </a:p>
          <a:p>
            <a:pPr marL="457200" indent="-457200">
              <a:lnSpc>
                <a:spcPct val="150000"/>
              </a:lnSpc>
              <a:buFont typeface="Arial" panose="020B0604020202020204" pitchFamily="34" charset="0"/>
              <a:buChar char="•"/>
            </a:pPr>
            <a:endParaRPr lang="en-US" sz="2000" b="1" dirty="0"/>
          </a:p>
          <a:p>
            <a:pPr marL="457200" indent="-457200">
              <a:lnSpc>
                <a:spcPct val="150000"/>
              </a:lnSpc>
              <a:buFont typeface="Arial" panose="020B0604020202020204" pitchFamily="34" charset="0"/>
              <a:buChar char="•"/>
            </a:pPr>
            <a:r>
              <a:rPr lang="en-US" sz="2000" b="1" dirty="0"/>
              <a:t>ARMv7-M Architecture Reference Manual</a:t>
            </a:r>
            <a:endParaRPr lang="fa-IR" sz="2000" b="1" dirty="0"/>
          </a:p>
          <a:p>
            <a:pPr marL="457200" indent="-457200">
              <a:lnSpc>
                <a:spcPct val="150000"/>
              </a:lnSpc>
              <a:buFont typeface="Arial" panose="020B0604020202020204" pitchFamily="34" charset="0"/>
              <a:buChar char="•"/>
            </a:pPr>
            <a:endParaRPr lang="en-US" b="1" dirty="0">
              <a:cs typeface="B Nazanin" pitchFamily="2" charset="-78"/>
            </a:endParaRPr>
          </a:p>
          <a:p>
            <a:pPr marL="457200" indent="-457200">
              <a:lnSpc>
                <a:spcPct val="150000"/>
              </a:lnSpc>
              <a:buFont typeface="Arial" panose="020B0604020202020204" pitchFamily="34" charset="0"/>
              <a:buChar char="•"/>
            </a:pPr>
            <a:r>
              <a:rPr lang="en-US" sz="2000" b="1" dirty="0">
                <a:cs typeface="B Nazanin" pitchFamily="2" charset="-78"/>
              </a:rPr>
              <a:t>Atmel | SMART ARM-based MCU DATASHEET, SAM3X / SAM3A Series, Atmel-11057C-ATARM-SAM3X-SAM3A-Datasheet_23-Mar-15</a:t>
            </a:r>
            <a:endParaRPr lang="fa-IR" b="1" dirty="0">
              <a:cs typeface="B Nazanin" pitchFamily="2" charset="-78"/>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873199853"/>
      </p:ext>
    </p:extLst>
  </p:cSld>
  <p:clrMapOvr>
    <a:masterClrMapping/>
  </p:clrMapOvr>
  <mc:AlternateContent xmlns:mc="http://schemas.openxmlformats.org/markup-compatibility/2006" xmlns:p14="http://schemas.microsoft.com/office/powerpoint/2010/main">
    <mc:Choice Requires="p14">
      <p:transition spd="slow" p14:dur="2000" advTm="2496"/>
    </mc:Choice>
    <mc:Fallback xmlns="">
      <p:transition spd="slow" advTm="24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3</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8" name="TextBox 7"/>
          <p:cNvSpPr txBox="1"/>
          <p:nvPr/>
        </p:nvSpPr>
        <p:spPr>
          <a:xfrm>
            <a:off x="304800" y="2667000"/>
            <a:ext cx="8458200" cy="837473"/>
          </a:xfrm>
          <a:prstGeom prst="rect">
            <a:avLst/>
          </a:prstGeom>
          <a:noFill/>
        </p:spPr>
        <p:txBody>
          <a:bodyPr wrap="square" rtlCol="0">
            <a:spAutoFit/>
          </a:bodyPr>
          <a:lstStyle/>
          <a:p>
            <a:pPr algn="ctr">
              <a:lnSpc>
                <a:spcPct val="150000"/>
              </a:lnSpc>
            </a:pPr>
            <a:r>
              <a:rPr lang="en-US" sz="3600" b="1" dirty="0"/>
              <a:t>Serial Peripheral Interface (SPI)</a:t>
            </a:r>
            <a:endParaRPr lang="en-US" sz="3600" b="1" baseline="30000" dirty="0"/>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9328055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22462"/>
    </mc:Choice>
    <mc:Fallback xmlns="">
      <p:transition spd="slow" advTm="422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pic>
        <p:nvPicPr>
          <p:cNvPr id="1026" name="Picture 2" descr="C:\Users\hamed\Dropbox\New\1398-1\MicroProc\Slides\s-l300.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18701037">
            <a:off x="1113568" y="4064713"/>
            <a:ext cx="2316306" cy="2316306"/>
          </a:xfrm>
          <a:prstGeom prst="rect">
            <a:avLst/>
          </a:prstGeom>
          <a:noFill/>
          <a:extLst>
            <a:ext uri="{909E8E84-426E-40DD-AFC4-6F175D3DCCD1}">
              <a14:hiddenFill xmlns:a14="http://schemas.microsoft.com/office/drawing/2010/main">
                <a:solidFill>
                  <a:srgbClr val="FFFFFF"/>
                </a:solidFill>
              </a14:hiddenFill>
            </a:ext>
          </a:extLst>
        </p:spPr>
      </p:pic>
      <p:sp>
        <p:nvSpPr>
          <p:cNvPr id="10" name="Line 12"/>
          <p:cNvSpPr>
            <a:spLocks noChangeShapeType="1"/>
          </p:cNvSpPr>
          <p:nvPr/>
        </p:nvSpPr>
        <p:spPr bwMode="auto">
          <a:xfrm>
            <a:off x="2770187" y="4613265"/>
            <a:ext cx="2895600" cy="762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 name="Line 13"/>
          <p:cNvSpPr>
            <a:spLocks noChangeShapeType="1"/>
          </p:cNvSpPr>
          <p:nvPr/>
        </p:nvSpPr>
        <p:spPr bwMode="auto">
          <a:xfrm>
            <a:off x="2846387" y="4841865"/>
            <a:ext cx="2819400" cy="762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4" name="Line 14"/>
          <p:cNvSpPr>
            <a:spLocks noChangeShapeType="1"/>
          </p:cNvSpPr>
          <p:nvPr/>
        </p:nvSpPr>
        <p:spPr bwMode="auto">
          <a:xfrm>
            <a:off x="2846387" y="5146665"/>
            <a:ext cx="28194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5" name="Line 15"/>
          <p:cNvSpPr>
            <a:spLocks noChangeShapeType="1"/>
          </p:cNvSpPr>
          <p:nvPr/>
        </p:nvSpPr>
        <p:spPr bwMode="auto">
          <a:xfrm flipH="1" flipV="1">
            <a:off x="2770187" y="5451465"/>
            <a:ext cx="2895600" cy="762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SPI Description</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4</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3970318"/>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200" b="1" dirty="0"/>
              <a:t>Synchronous serial data link</a:t>
            </a:r>
          </a:p>
          <a:p>
            <a:pPr marL="800100" lvl="1" indent="-342900">
              <a:lnSpc>
                <a:spcPct val="150000"/>
              </a:lnSpc>
              <a:buFont typeface="Arial" panose="020B0604020202020204" pitchFamily="34" charset="0"/>
              <a:buChar char="•"/>
            </a:pPr>
            <a:r>
              <a:rPr lang="en-US" b="1" dirty="0"/>
              <a:t>Provides communication with external devices in Master or Slave Mode</a:t>
            </a:r>
          </a:p>
          <a:p>
            <a:pPr marL="800100" lvl="1" indent="-342900">
              <a:lnSpc>
                <a:spcPct val="150000"/>
              </a:lnSpc>
              <a:buFont typeface="Arial" panose="020B0604020202020204" pitchFamily="34" charset="0"/>
              <a:buChar char="•"/>
            </a:pPr>
            <a:r>
              <a:rPr lang="en-US" b="1" dirty="0"/>
              <a:t>Is essentially a shift register that serially transmits data bits to other SPIs</a:t>
            </a:r>
          </a:p>
          <a:p>
            <a:pPr marL="800100" lvl="1" indent="-342900">
              <a:lnSpc>
                <a:spcPct val="150000"/>
              </a:lnSpc>
              <a:buFont typeface="Arial" panose="020B0604020202020204" pitchFamily="34" charset="0"/>
              <a:buChar char="•"/>
            </a:pPr>
            <a:r>
              <a:rPr lang="en-US" b="1" dirty="0"/>
              <a:t>Fast, Easy to use, Simple</a:t>
            </a:r>
          </a:p>
          <a:p>
            <a:pPr marL="342900" indent="-342900">
              <a:lnSpc>
                <a:spcPct val="150000"/>
              </a:lnSpc>
              <a:buFont typeface="Arial" panose="020B0604020202020204" pitchFamily="34" charset="0"/>
              <a:buChar char="•"/>
            </a:pPr>
            <a:r>
              <a:rPr lang="en-US" sz="2000" b="1" dirty="0"/>
              <a:t>A communication protocol using 4 wires</a:t>
            </a:r>
          </a:p>
          <a:p>
            <a:pPr marL="800100" lvl="1" indent="-342900">
              <a:lnSpc>
                <a:spcPct val="150000"/>
              </a:lnSpc>
              <a:buFont typeface="Arial" panose="020B0604020202020204" pitchFamily="34" charset="0"/>
              <a:buChar char="•"/>
            </a:pPr>
            <a:r>
              <a:rPr lang="en-US" b="1" dirty="0"/>
              <a:t>Also known as a 4 wire bus</a:t>
            </a:r>
          </a:p>
          <a:p>
            <a:pPr marL="342900" indent="-342900">
              <a:lnSpc>
                <a:spcPct val="150000"/>
              </a:lnSpc>
              <a:buFont typeface="Arial" panose="020B0604020202020204" pitchFamily="34" charset="0"/>
              <a:buChar char="•"/>
            </a:pPr>
            <a:r>
              <a:rPr lang="en-US" sz="2000" b="1" dirty="0"/>
              <a:t>Used to communicate across small distances </a:t>
            </a:r>
          </a:p>
          <a:p>
            <a:pPr marL="800100" lvl="1" indent="-342900">
              <a:lnSpc>
                <a:spcPct val="150000"/>
              </a:lnSpc>
              <a:buFont typeface="Arial" panose="020B0604020202020204" pitchFamily="34" charset="0"/>
              <a:buChar char="•"/>
            </a:pPr>
            <a:endParaRPr lang="en-US" b="1" dirty="0"/>
          </a:p>
          <a:p>
            <a:pPr marL="342900" indent="-342900">
              <a:lnSpc>
                <a:spcPct val="150000"/>
              </a:lnSpc>
              <a:buFont typeface="Arial" panose="020B0604020202020204" pitchFamily="34" charset="0"/>
              <a:buChar char="•"/>
            </a:pPr>
            <a:endParaRPr lang="en-US" sz="1600" b="1" dirty="0"/>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8" name="Picture 4"/>
          <p:cNvPicPr>
            <a:picLocks noGrp="1" noChangeAspect="1" noChangeArrowheads="1"/>
          </p:cNvPicPr>
          <p:nvPr>
            <p:ph sz="quarter" idx="4294967295"/>
          </p:nvPr>
        </p:nvPicPr>
        <p:blipFill>
          <a:blip r:embed="rId8" cstate="print">
            <a:extLst>
              <a:ext uri="{28A0092B-C50C-407E-A947-70E740481C1C}">
                <a14:useLocalDpi xmlns:a14="http://schemas.microsoft.com/office/drawing/2010/main" val="0"/>
              </a:ext>
            </a:extLst>
          </a:blip>
          <a:srcRect/>
          <a:stretch>
            <a:fillRect/>
          </a:stretch>
        </p:blipFill>
        <p:spPr>
          <a:xfrm>
            <a:off x="5665787" y="4156858"/>
            <a:ext cx="2640013" cy="1979613"/>
          </a:xfrm>
          <a:prstGeom prst="rect">
            <a:avLst/>
          </a:prstGeom>
        </p:spPr>
      </p:pic>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1889173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14450"/>
    </mc:Choice>
    <mc:Fallback xmlns="">
      <p:transition spd="slow" advTm="4144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500"/>
                                        <p:tgtEl>
                                          <p:spTgt spid="7">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3" end="3"/>
                                            </p:txEl>
                                          </p:spTgt>
                                        </p:tgtEl>
                                        <p:attrNameLst>
                                          <p:attrName>style.visibility</p:attrName>
                                        </p:attrNameLst>
                                      </p:cBhvr>
                                      <p:to>
                                        <p:strVal val="visible"/>
                                      </p:to>
                                    </p:set>
                                    <p:animEffect transition="in" filter="fade">
                                      <p:cBhvr>
                                        <p:cTn id="26" dur="500"/>
                                        <p:tgtEl>
                                          <p:spTgt spid="7">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Effect transition="in" filter="fade">
                                      <p:cBhvr>
                                        <p:cTn id="31" dur="500"/>
                                        <p:tgtEl>
                                          <p:spTgt spid="7">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5" end="5"/>
                                            </p:txEl>
                                          </p:spTgt>
                                        </p:tgtEl>
                                        <p:attrNameLst>
                                          <p:attrName>style.visibility</p:attrName>
                                        </p:attrNameLst>
                                      </p:cBhvr>
                                      <p:to>
                                        <p:strVal val="visible"/>
                                      </p:to>
                                    </p:set>
                                    <p:animEffect transition="in" filter="fade">
                                      <p:cBhvr>
                                        <p:cTn id="36" dur="500"/>
                                        <p:tgtEl>
                                          <p:spTgt spid="7">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6" end="6"/>
                                            </p:txEl>
                                          </p:spTgt>
                                        </p:tgtEl>
                                        <p:attrNameLst>
                                          <p:attrName>style.visibility</p:attrName>
                                        </p:attrNameLst>
                                      </p:cBhvr>
                                      <p:to>
                                        <p:strVal val="visible"/>
                                      </p:to>
                                    </p:set>
                                    <p:animEffect transition="in" filter="fade">
                                      <p:cBhvr>
                                        <p:cTn id="41"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SPI Capabilities </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5</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498598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200" b="1" dirty="0"/>
              <a:t>Always Full Duplex </a:t>
            </a:r>
          </a:p>
          <a:p>
            <a:pPr marL="800100" lvl="1" indent="-342900">
              <a:lnSpc>
                <a:spcPct val="150000"/>
              </a:lnSpc>
              <a:buFont typeface="Arial" panose="020B0604020202020204" pitchFamily="34" charset="0"/>
              <a:buChar char="•"/>
            </a:pPr>
            <a:r>
              <a:rPr lang="en-US" b="1" dirty="0"/>
              <a:t>Communicating in two directions at the same time</a:t>
            </a:r>
          </a:p>
          <a:p>
            <a:pPr marL="342900" indent="-342900">
              <a:lnSpc>
                <a:spcPct val="150000"/>
              </a:lnSpc>
              <a:buFont typeface="Arial" panose="020B0604020202020204" pitchFamily="34" charset="0"/>
              <a:buChar char="•"/>
            </a:pPr>
            <a:r>
              <a:rPr lang="en-US" sz="2000" b="1" dirty="0"/>
              <a:t>Multiple Mbps transmission speed</a:t>
            </a:r>
          </a:p>
          <a:p>
            <a:pPr marL="342900" indent="-342900">
              <a:lnSpc>
                <a:spcPct val="150000"/>
              </a:lnSpc>
              <a:buFont typeface="Arial" panose="020B0604020202020204" pitchFamily="34" charset="0"/>
              <a:buChar char="•"/>
            </a:pPr>
            <a:r>
              <a:rPr lang="en-US" sz="2000" b="1" dirty="0"/>
              <a:t>Transfers data in 8 to 16 bit characters</a:t>
            </a:r>
          </a:p>
          <a:p>
            <a:pPr marL="342900" indent="-342900">
              <a:lnSpc>
                <a:spcPct val="150000"/>
              </a:lnSpc>
              <a:buFont typeface="Arial" panose="020B0604020202020204" pitchFamily="34" charset="0"/>
              <a:buChar char="•"/>
            </a:pPr>
            <a:r>
              <a:rPr lang="en-US" sz="2000" b="1" dirty="0"/>
              <a:t>Multiple slaves</a:t>
            </a:r>
          </a:p>
          <a:p>
            <a:pPr marL="800100" lvl="1" indent="-342900">
              <a:lnSpc>
                <a:spcPct val="150000"/>
              </a:lnSpc>
              <a:buFont typeface="Arial" panose="020B0604020202020204" pitchFamily="34" charset="0"/>
              <a:buChar char="•"/>
            </a:pPr>
            <a:r>
              <a:rPr lang="en-US" b="1" dirty="0"/>
              <a:t>Daisy-chaining possible</a:t>
            </a:r>
          </a:p>
          <a:p>
            <a:pPr marL="342900" indent="-342900">
              <a:lnSpc>
                <a:spcPct val="150000"/>
              </a:lnSpc>
              <a:buFont typeface="Arial" panose="020B0604020202020204" pitchFamily="34" charset="0"/>
              <a:buChar char="•"/>
            </a:pPr>
            <a:r>
              <a:rPr lang="en-US" sz="2000" b="1" dirty="0"/>
              <a:t>Master controls the data flow</a:t>
            </a:r>
          </a:p>
          <a:p>
            <a:pPr marL="800100" lvl="1" indent="-342900">
              <a:lnSpc>
                <a:spcPct val="150000"/>
              </a:lnSpc>
              <a:buFont typeface="Arial" panose="020B0604020202020204" pitchFamily="34" charset="0"/>
              <a:buChar char="•"/>
            </a:pPr>
            <a:r>
              <a:rPr lang="en-US" sz="2000" b="1" dirty="0"/>
              <a:t>Other devices act as slaves which have data shifted into and out by the master</a:t>
            </a:r>
          </a:p>
          <a:p>
            <a:pPr marL="342900" indent="-342900">
              <a:lnSpc>
                <a:spcPct val="150000"/>
              </a:lnSpc>
              <a:buFont typeface="Arial" panose="020B0604020202020204" pitchFamily="34" charset="0"/>
              <a:buChar char="•"/>
            </a:pPr>
            <a:endParaRPr lang="en-US" b="1" dirty="0"/>
          </a:p>
          <a:p>
            <a:pPr marL="342900" indent="-342900">
              <a:lnSpc>
                <a:spcPct val="150000"/>
              </a:lnSpc>
              <a:buFont typeface="Arial" panose="020B0604020202020204" pitchFamily="34" charset="0"/>
              <a:buChar char="•"/>
            </a:pPr>
            <a:endParaRPr lang="en-US" sz="1600" b="1" dirty="0"/>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39883579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24412"/>
    </mc:Choice>
    <mc:Fallback xmlns="">
      <p:transition spd="slow" advTm="324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500"/>
                                        <p:tgtEl>
                                          <p:spTgt spid="7">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3" end="3"/>
                                            </p:txEl>
                                          </p:spTgt>
                                        </p:tgtEl>
                                        <p:attrNameLst>
                                          <p:attrName>style.visibility</p:attrName>
                                        </p:attrNameLst>
                                      </p:cBhvr>
                                      <p:to>
                                        <p:strVal val="visible"/>
                                      </p:to>
                                    </p:set>
                                    <p:animEffect transition="in" filter="fade">
                                      <p:cBhvr>
                                        <p:cTn id="26" dur="500"/>
                                        <p:tgtEl>
                                          <p:spTgt spid="7">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Effect transition="in" filter="fade">
                                      <p:cBhvr>
                                        <p:cTn id="31" dur="500"/>
                                        <p:tgtEl>
                                          <p:spTgt spid="7">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5" end="5"/>
                                            </p:txEl>
                                          </p:spTgt>
                                        </p:tgtEl>
                                        <p:attrNameLst>
                                          <p:attrName>style.visibility</p:attrName>
                                        </p:attrNameLst>
                                      </p:cBhvr>
                                      <p:to>
                                        <p:strVal val="visible"/>
                                      </p:to>
                                    </p:set>
                                    <p:animEffect transition="in" filter="fade">
                                      <p:cBhvr>
                                        <p:cTn id="36" dur="500"/>
                                        <p:tgtEl>
                                          <p:spTgt spid="7">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6" end="6"/>
                                            </p:txEl>
                                          </p:spTgt>
                                        </p:tgtEl>
                                        <p:attrNameLst>
                                          <p:attrName>style.visibility</p:attrName>
                                        </p:attrNameLst>
                                      </p:cBhvr>
                                      <p:to>
                                        <p:strVal val="visible"/>
                                      </p:to>
                                    </p:set>
                                    <p:animEffect transition="in" filter="fade">
                                      <p:cBhvr>
                                        <p:cTn id="41" dur="500"/>
                                        <p:tgtEl>
                                          <p:spTgt spid="7">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xEl>
                                              <p:pRg st="7" end="7"/>
                                            </p:txEl>
                                          </p:spTgt>
                                        </p:tgtEl>
                                        <p:attrNameLst>
                                          <p:attrName>style.visibility</p:attrName>
                                        </p:attrNameLst>
                                      </p:cBhvr>
                                      <p:to>
                                        <p:strVal val="visible"/>
                                      </p:to>
                                    </p:set>
                                    <p:animEffect transition="in" filter="fade">
                                      <p:cBhvr>
                                        <p:cTn id="46" dur="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SPI Protocol</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6</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4847481"/>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200" b="1" dirty="0"/>
              <a:t>Wires</a:t>
            </a:r>
          </a:p>
          <a:p>
            <a:pPr marL="800100" lvl="1" indent="-342900">
              <a:lnSpc>
                <a:spcPct val="150000"/>
              </a:lnSpc>
              <a:buFont typeface="Arial" panose="020B0604020202020204" pitchFamily="34" charset="0"/>
              <a:buChar char="•"/>
            </a:pPr>
            <a:r>
              <a:rPr lang="en-US" b="1" dirty="0"/>
              <a:t>Two data lines and two control lines</a:t>
            </a:r>
          </a:p>
          <a:p>
            <a:pPr marL="800100" lvl="1" indent="-342900">
              <a:lnSpc>
                <a:spcPct val="150000"/>
              </a:lnSpc>
              <a:buFont typeface="Arial" panose="020B0604020202020204" pitchFamily="34" charset="0"/>
              <a:buChar char="•"/>
            </a:pPr>
            <a:r>
              <a:rPr lang="en-US" b="1" dirty="0"/>
              <a:t>Master Out Slave In (MOSI)	</a:t>
            </a:r>
          </a:p>
          <a:p>
            <a:pPr marL="1257300" lvl="2" indent="-342900">
              <a:lnSpc>
                <a:spcPct val="150000"/>
              </a:lnSpc>
              <a:buFont typeface="Arial" panose="020B0604020202020204" pitchFamily="34" charset="0"/>
              <a:buChar char="•"/>
            </a:pPr>
            <a:r>
              <a:rPr lang="en-US" sz="1600" b="1" dirty="0"/>
              <a:t>Supplies the output data from the master shifted into the input(s) of the slave(s)</a:t>
            </a:r>
          </a:p>
          <a:p>
            <a:pPr marL="800100" lvl="1" indent="-342900">
              <a:lnSpc>
                <a:spcPct val="150000"/>
              </a:lnSpc>
              <a:buFont typeface="Arial" panose="020B0604020202020204" pitchFamily="34" charset="0"/>
              <a:buChar char="•"/>
            </a:pPr>
            <a:r>
              <a:rPr lang="en-US" b="1" dirty="0"/>
              <a:t>Master In Slave Out (MISO)</a:t>
            </a:r>
          </a:p>
          <a:p>
            <a:pPr marL="1257300" lvl="2" indent="-342900">
              <a:lnSpc>
                <a:spcPct val="150000"/>
              </a:lnSpc>
              <a:buFont typeface="Arial" panose="020B0604020202020204" pitchFamily="34" charset="0"/>
              <a:buChar char="•"/>
            </a:pPr>
            <a:r>
              <a:rPr lang="en-US" sz="1600" b="1" dirty="0"/>
              <a:t>Supplies the output data from a slave to the input of the master</a:t>
            </a:r>
          </a:p>
          <a:p>
            <a:pPr marL="800100" lvl="1" indent="-342900">
              <a:lnSpc>
                <a:spcPct val="150000"/>
              </a:lnSpc>
              <a:buFont typeface="Arial" panose="020B0604020202020204" pitchFamily="34" charset="0"/>
              <a:buChar char="•"/>
            </a:pPr>
            <a:r>
              <a:rPr lang="en-US" b="1" dirty="0"/>
              <a:t>Serial Clock (SPCK)</a:t>
            </a:r>
          </a:p>
          <a:p>
            <a:pPr marL="1257300" lvl="2" indent="-342900">
              <a:lnSpc>
                <a:spcPct val="150000"/>
              </a:lnSpc>
              <a:buFont typeface="Arial" panose="020B0604020202020204" pitchFamily="34" charset="0"/>
              <a:buChar char="•"/>
            </a:pPr>
            <a:r>
              <a:rPr lang="en-US" sz="1600" b="1" dirty="0"/>
              <a:t>Is driven by the master and regulates the flow of the data bits. The master may transmit data at a variety of baud rates; the SPCK line cycles once for each bit that is transmitted</a:t>
            </a:r>
            <a:endParaRPr lang="en-US" sz="1400" b="1" dirty="0"/>
          </a:p>
          <a:p>
            <a:pPr marL="800100" lvl="1" indent="-342900">
              <a:lnSpc>
                <a:spcPct val="150000"/>
              </a:lnSpc>
              <a:buFont typeface="Arial" panose="020B0604020202020204" pitchFamily="34" charset="0"/>
              <a:buChar char="•"/>
            </a:pPr>
            <a:r>
              <a:rPr lang="en-US" b="1" dirty="0"/>
              <a:t>Slave Select (NSS) </a:t>
            </a:r>
          </a:p>
          <a:p>
            <a:pPr marL="1257300" lvl="2" indent="-342900">
              <a:lnSpc>
                <a:spcPct val="150000"/>
              </a:lnSpc>
              <a:buFont typeface="Arial" panose="020B0604020202020204" pitchFamily="34" charset="0"/>
              <a:buChar char="•"/>
            </a:pPr>
            <a:r>
              <a:rPr lang="en-US" sz="1600" b="1" dirty="0"/>
              <a:t>Allows slaves to be turned on and off by hardware</a:t>
            </a:r>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8" name="Picture 3"/>
          <p:cNvPicPr>
            <a:picLocks noChangeAspect="1" noChangeArrowheads="1"/>
          </p:cNvPicPr>
          <p:nvPr/>
        </p:nvPicPr>
        <p:blipFill rotWithShape="1">
          <a:blip r:embed="rId7">
            <a:extLst>
              <a:ext uri="{28A0092B-C50C-407E-A947-70E740481C1C}">
                <a14:useLocalDpi xmlns:a14="http://schemas.microsoft.com/office/drawing/2010/main" val="0"/>
              </a:ext>
            </a:extLst>
          </a:blip>
          <a:srcRect l="12192" r="20363"/>
          <a:stretch/>
        </p:blipFill>
        <p:spPr bwMode="auto">
          <a:xfrm>
            <a:off x="5308600" y="1028700"/>
            <a:ext cx="3302000" cy="140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35863557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95039"/>
    </mc:Choice>
    <mc:Fallback xmlns="">
      <p:transition spd="slow" advTm="2950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500"/>
                                        <p:tgtEl>
                                          <p:spTgt spid="7">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3" end="3"/>
                                            </p:txEl>
                                          </p:spTgt>
                                        </p:tgtEl>
                                        <p:attrNameLst>
                                          <p:attrName>style.visibility</p:attrName>
                                        </p:attrNameLst>
                                      </p:cBhvr>
                                      <p:to>
                                        <p:strVal val="visible"/>
                                      </p:to>
                                    </p:set>
                                    <p:animEffect transition="in" filter="fade">
                                      <p:cBhvr>
                                        <p:cTn id="26" dur="500"/>
                                        <p:tgtEl>
                                          <p:spTgt spid="7">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Effect transition="in" filter="fade">
                                      <p:cBhvr>
                                        <p:cTn id="31" dur="500"/>
                                        <p:tgtEl>
                                          <p:spTgt spid="7">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5" end="5"/>
                                            </p:txEl>
                                          </p:spTgt>
                                        </p:tgtEl>
                                        <p:attrNameLst>
                                          <p:attrName>style.visibility</p:attrName>
                                        </p:attrNameLst>
                                      </p:cBhvr>
                                      <p:to>
                                        <p:strVal val="visible"/>
                                      </p:to>
                                    </p:set>
                                    <p:animEffect transition="in" filter="fade">
                                      <p:cBhvr>
                                        <p:cTn id="36" dur="500"/>
                                        <p:tgtEl>
                                          <p:spTgt spid="7">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6" end="6"/>
                                            </p:txEl>
                                          </p:spTgt>
                                        </p:tgtEl>
                                        <p:attrNameLst>
                                          <p:attrName>style.visibility</p:attrName>
                                        </p:attrNameLst>
                                      </p:cBhvr>
                                      <p:to>
                                        <p:strVal val="visible"/>
                                      </p:to>
                                    </p:set>
                                    <p:animEffect transition="in" filter="fade">
                                      <p:cBhvr>
                                        <p:cTn id="41" dur="500"/>
                                        <p:tgtEl>
                                          <p:spTgt spid="7">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xEl>
                                              <p:pRg st="7" end="7"/>
                                            </p:txEl>
                                          </p:spTgt>
                                        </p:tgtEl>
                                        <p:attrNameLst>
                                          <p:attrName>style.visibility</p:attrName>
                                        </p:attrNameLst>
                                      </p:cBhvr>
                                      <p:to>
                                        <p:strVal val="visible"/>
                                      </p:to>
                                    </p:set>
                                    <p:animEffect transition="in" filter="fade">
                                      <p:cBhvr>
                                        <p:cTn id="46" dur="500"/>
                                        <p:tgtEl>
                                          <p:spTgt spid="7">
                                            <p:txEl>
                                              <p:pRg st="7" end="7"/>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7">
                                            <p:txEl>
                                              <p:pRg st="8" end="8"/>
                                            </p:txEl>
                                          </p:spTgt>
                                        </p:tgtEl>
                                        <p:attrNameLst>
                                          <p:attrName>style.visibility</p:attrName>
                                        </p:attrNameLst>
                                      </p:cBhvr>
                                      <p:to>
                                        <p:strVal val="visible"/>
                                      </p:to>
                                    </p:set>
                                    <p:animEffect transition="in" filter="fade">
                                      <p:cBhvr>
                                        <p:cTn id="51" dur="500"/>
                                        <p:tgtEl>
                                          <p:spTgt spid="7">
                                            <p:txEl>
                                              <p:pRg st="8" end="8"/>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7">
                                            <p:txEl>
                                              <p:pRg st="9" end="9"/>
                                            </p:txEl>
                                          </p:spTgt>
                                        </p:tgtEl>
                                        <p:attrNameLst>
                                          <p:attrName>style.visibility</p:attrName>
                                        </p:attrNameLst>
                                      </p:cBhvr>
                                      <p:to>
                                        <p:strVal val="visible"/>
                                      </p:to>
                                    </p:set>
                                    <p:animEffect transition="in" filter="fade">
                                      <p:cBhvr>
                                        <p:cTn id="56" dur="500"/>
                                        <p:tgtEl>
                                          <p:spTgt spid="7">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Embedded Characteristics</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7</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309315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200" b="1" dirty="0"/>
              <a:t>Supports Communication with Serial External Devices</a:t>
            </a:r>
          </a:p>
          <a:p>
            <a:pPr marL="800100" lvl="1" indent="-342900">
              <a:lnSpc>
                <a:spcPct val="150000"/>
              </a:lnSpc>
              <a:buFont typeface="Arial" panose="020B0604020202020204" pitchFamily="34" charset="0"/>
              <a:buChar char="•"/>
            </a:pPr>
            <a:r>
              <a:rPr lang="en-US" b="1" dirty="0"/>
              <a:t>Four Chip Selects with External Decoder Support Allow Communication with Up to 15 Peripherals</a:t>
            </a:r>
          </a:p>
          <a:p>
            <a:pPr marL="800100" lvl="1" indent="-342900">
              <a:lnSpc>
                <a:spcPct val="150000"/>
              </a:lnSpc>
              <a:buFont typeface="Arial" panose="020B0604020202020204" pitchFamily="34" charset="0"/>
              <a:buChar char="•"/>
            </a:pPr>
            <a:r>
              <a:rPr lang="en-US" b="1" dirty="0"/>
              <a:t>Serial Memories, such as </a:t>
            </a:r>
            <a:r>
              <a:rPr lang="en-US" b="1" dirty="0" err="1"/>
              <a:t>DataFlash</a:t>
            </a:r>
            <a:r>
              <a:rPr lang="en-US" b="1" dirty="0"/>
              <a:t> and 3-wire EEPROMs</a:t>
            </a:r>
          </a:p>
          <a:p>
            <a:pPr marL="800100" lvl="1" indent="-342900">
              <a:lnSpc>
                <a:spcPct val="150000"/>
              </a:lnSpc>
              <a:buFont typeface="Arial" panose="020B0604020202020204" pitchFamily="34" charset="0"/>
              <a:buChar char="•"/>
            </a:pPr>
            <a:r>
              <a:rPr lang="en-US" b="1" dirty="0"/>
              <a:t>Serial Peripherals, such as ADCs, DACs, LCD Controllers, CAN Controllers and Sensors</a:t>
            </a:r>
          </a:p>
          <a:p>
            <a:pPr marL="800100" lvl="1" indent="-342900">
              <a:lnSpc>
                <a:spcPct val="150000"/>
              </a:lnSpc>
              <a:buFont typeface="Arial" panose="020B0604020202020204" pitchFamily="34" charset="0"/>
              <a:buChar char="•"/>
            </a:pPr>
            <a:r>
              <a:rPr lang="en-US" b="1" dirty="0"/>
              <a:t>External Co-processors</a:t>
            </a:r>
            <a:endParaRPr lang="en-US" sz="1600" b="1" dirty="0"/>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18668632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99968"/>
    </mc:Choice>
    <mc:Fallback xmlns="">
      <p:transition spd="slow" advTm="299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500"/>
                                        <p:tgtEl>
                                          <p:spTgt spid="7">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3" end="3"/>
                                            </p:txEl>
                                          </p:spTgt>
                                        </p:tgtEl>
                                        <p:attrNameLst>
                                          <p:attrName>style.visibility</p:attrName>
                                        </p:attrNameLst>
                                      </p:cBhvr>
                                      <p:to>
                                        <p:strVal val="visible"/>
                                      </p:to>
                                    </p:set>
                                    <p:animEffect transition="in" filter="fade">
                                      <p:cBhvr>
                                        <p:cTn id="26" dur="500"/>
                                        <p:tgtEl>
                                          <p:spTgt spid="7">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Effect transition="in" filter="fade">
                                      <p:cBhvr>
                                        <p:cTn id="31"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2"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Block Diagram</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8</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205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19200" y="1152525"/>
            <a:ext cx="6705600" cy="4552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5753922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12662"/>
    </mc:Choice>
    <mc:Fallback xmlns="">
      <p:transition spd="slow" advTm="4126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Block Diagram</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9</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4" name="Rectangle 3"/>
          <p:cNvSpPr/>
          <p:nvPr/>
        </p:nvSpPr>
        <p:spPr>
          <a:xfrm>
            <a:off x="304800" y="6091535"/>
            <a:ext cx="8305800" cy="430887"/>
          </a:xfrm>
          <a:prstGeom prst="rect">
            <a:avLst/>
          </a:prstGeom>
        </p:spPr>
        <p:txBody>
          <a:bodyPr wrap="square">
            <a:spAutoFit/>
          </a:bodyPr>
          <a:lstStyle/>
          <a:p>
            <a:r>
              <a:rPr lang="en-US" sz="1100" b="1" dirty="0">
                <a:cs typeface="B Nazanin" pitchFamily="2" charset="-78"/>
              </a:rPr>
              <a:t>Chapter 32: Atmel | SMART ARM-based MCU DATASHEET, SAM3X / SAM3A Series, Atmel-11057C-ATARM-SAM3X-SAM3A-Datasheet_23-Mar-15</a:t>
            </a:r>
            <a:endParaRPr lang="fa-IR" sz="1100" b="1" dirty="0">
              <a:cs typeface="B Nazanin" pitchFamily="2" charset="-78"/>
            </a:endParaRPr>
          </a:p>
        </p:txBody>
      </p:sp>
      <p:pic>
        <p:nvPicPr>
          <p:cNvPr id="3074"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22187" y="1371600"/>
            <a:ext cx="6471025" cy="41774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882832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37351"/>
    </mc:Choice>
    <mc:Fallback xmlns="">
      <p:transition spd="slow" advTm="1373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68.6|75.4|40.6|81|11|6.3|5.4"/>
</p:tagLst>
</file>

<file path=ppt/tags/tag2.xml><?xml version="1.0" encoding="utf-8"?>
<p:tagLst xmlns:a="http://schemas.openxmlformats.org/drawingml/2006/main" xmlns:r="http://schemas.openxmlformats.org/officeDocument/2006/relationships" xmlns:p="http://schemas.openxmlformats.org/presentationml/2006/main">
  <p:tag name="TIMING" val="|3.5|44.8|47.4|19.5|50.1|49.3|53.8|20.4"/>
</p:tagLst>
</file>

<file path=ppt/tags/tag3.xml><?xml version="1.0" encoding="utf-8"?>
<p:tagLst xmlns:a="http://schemas.openxmlformats.org/drawingml/2006/main" xmlns:r="http://schemas.openxmlformats.org/officeDocument/2006/relationships" xmlns:p="http://schemas.openxmlformats.org/presentationml/2006/main">
  <p:tag name="TIMING" val="|47.8|1|15.6|20.4|4|8.5|69.1|2.8|46.5|0"/>
</p:tagLst>
</file>

<file path=ppt/tags/tag4.xml><?xml version="1.0" encoding="utf-8"?>
<p:tagLst xmlns:a="http://schemas.openxmlformats.org/drawingml/2006/main" xmlns:r="http://schemas.openxmlformats.org/officeDocument/2006/relationships" xmlns:p="http://schemas.openxmlformats.org/presentationml/2006/main">
  <p:tag name="TIMING" val="|6.6|8.8|156.1|32.7|74.9"/>
</p:tagLst>
</file>

<file path=ppt/tags/tag5.xml><?xml version="1.0" encoding="utf-8"?>
<p:tagLst xmlns:a="http://schemas.openxmlformats.org/drawingml/2006/main" xmlns:r="http://schemas.openxmlformats.org/officeDocument/2006/relationships" xmlns:p="http://schemas.openxmlformats.org/presentationml/2006/main">
  <p:tag name="TIMING" val="|0.5|26.5|15.5|16.5|15.4|17.9|3.8|3|25.8|2.8|10.6|25.3"/>
</p:tagLst>
</file>

<file path=ppt/tags/tag6.xml><?xml version="1.0" encoding="utf-8"?>
<p:tagLst xmlns:a="http://schemas.openxmlformats.org/drawingml/2006/main" xmlns:r="http://schemas.openxmlformats.org/officeDocument/2006/relationships" xmlns:p="http://schemas.openxmlformats.org/presentationml/2006/main">
  <p:tag name="TIMING" val="|29.2|17.1|9.4|15"/>
</p:tagLst>
</file>

<file path=ppt/tags/tag7.xml><?xml version="1.0" encoding="utf-8"?>
<p:tagLst xmlns:a="http://schemas.openxmlformats.org/drawingml/2006/main" xmlns:r="http://schemas.openxmlformats.org/officeDocument/2006/relationships" xmlns:p="http://schemas.openxmlformats.org/presentationml/2006/main">
  <p:tag name="TIMING" val="|23.3|29.5"/>
</p:tagLst>
</file>

<file path=ppt/tags/tag8.xml><?xml version="1.0" encoding="utf-8"?>
<p:tagLst xmlns:a="http://schemas.openxmlformats.org/drawingml/2006/main" xmlns:r="http://schemas.openxmlformats.org/officeDocument/2006/relationships" xmlns:p="http://schemas.openxmlformats.org/presentationml/2006/main">
  <p:tag name="TIMING" val="|43.3"/>
</p:tagLst>
</file>

<file path=ppt/tags/tag9.xml><?xml version="1.0" encoding="utf-8"?>
<p:tagLst xmlns:a="http://schemas.openxmlformats.org/drawingml/2006/main" xmlns:r="http://schemas.openxmlformats.org/officeDocument/2006/relationships" xmlns:p="http://schemas.openxmlformats.org/presentationml/2006/main">
  <p:tag name="TIMING" val="|30.5|16.1"/>
</p:tagLst>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spec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35000"/>
                <a:satMod val="150000"/>
              </a:schemeClr>
            </a:gs>
            <a:gs pos="45000">
              <a:schemeClr val="phClr">
                <a:shade val="68000"/>
                <a:satMod val="155000"/>
              </a:schemeClr>
            </a:gs>
            <a:gs pos="100000">
              <a:schemeClr val="phClr">
                <a:tint val="70000"/>
                <a:satMod val="175000"/>
              </a:schemeClr>
            </a:gs>
          </a:gsLst>
          <a:lin ang="16200000" scaled="0"/>
        </a:gradFill>
        <a:blipFill>
          <a:blip xmlns:r="http://schemas.openxmlformats.org/officeDocument/2006/relationships" r:embed="rId1">
            <a:duotone>
              <a:schemeClr val="phClr">
                <a:shade val="800"/>
                <a:satMod val="150000"/>
              </a:schemeClr>
              <a:schemeClr val="phClr">
                <a:tint val="80000"/>
                <a:satMod val="150000"/>
              </a:schemeClr>
            </a:duotone>
          </a:blip>
          <a:tile tx="0" ty="0" sx="75000" sy="75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38704</TotalTime>
  <Words>1298</Words>
  <Application>Microsoft Office PowerPoint</Application>
  <PresentationFormat>On-screen Show (4:3)</PresentationFormat>
  <Paragraphs>159</Paragraphs>
  <Slides>18</Slides>
  <Notes>0</Notes>
  <HiddenSlides>0</HiddenSlides>
  <MMClips>18</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18</vt:i4>
      </vt:variant>
    </vt:vector>
  </HeadingPairs>
  <TitlesOfParts>
    <vt:vector size="26" baseType="lpstr">
      <vt:lpstr>Arial</vt:lpstr>
      <vt:lpstr>Calibri</vt:lpstr>
      <vt:lpstr>Tahoma</vt:lpstr>
      <vt:lpstr>Times New Roman</vt:lpstr>
      <vt:lpstr>Verdana</vt:lpstr>
      <vt:lpstr>Wingdings 2</vt:lpstr>
      <vt:lpstr>Office Theme</vt:lpstr>
      <vt:lpstr>Aspect</vt:lpstr>
      <vt:lpstr>Microprocessors and Assembly Language  Spring 2020</vt:lpstr>
      <vt:lpstr>Copyright Notice</vt:lpstr>
      <vt:lpstr>PowerPoint Presentation</vt:lpstr>
      <vt:lpstr>SPI Description</vt:lpstr>
      <vt:lpstr>SPI Capabilities </vt:lpstr>
      <vt:lpstr>SPI Protocol</vt:lpstr>
      <vt:lpstr>Embedded Characteristics</vt:lpstr>
      <vt:lpstr>Block Diagram</vt:lpstr>
      <vt:lpstr>Block Diagram</vt:lpstr>
      <vt:lpstr>Product Dependencies</vt:lpstr>
      <vt:lpstr>Functional Description</vt:lpstr>
      <vt:lpstr>Data Transfer</vt:lpstr>
      <vt:lpstr>SPI User Interface</vt:lpstr>
      <vt:lpstr>SPI Control Register</vt:lpstr>
      <vt:lpstr>SPI Mode Register</vt:lpstr>
      <vt:lpstr>SPI Receive Data Register</vt:lpstr>
      <vt:lpstr>SPI  Transmit Data Register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MMSPM</dc:title>
  <dc:creator>FT_DSL</dc:creator>
  <cp:lastModifiedBy>Arya Varaste</cp:lastModifiedBy>
  <cp:revision>754</cp:revision>
  <cp:lastPrinted>2017-02-07T08:08:08Z</cp:lastPrinted>
  <dcterms:created xsi:type="dcterms:W3CDTF">2006-08-16T00:00:00Z</dcterms:created>
  <dcterms:modified xsi:type="dcterms:W3CDTF">2020-04-28T13:21:17Z</dcterms:modified>
</cp:coreProperties>
</file>